
<file path=[Content_Types].xml><?xml version="1.0" encoding="utf-8"?>
<Types xmlns="http://schemas.openxmlformats.org/package/2006/content-types">
  <Default Extension="png" ContentType="image/png"/>
  <Default Extension="bin" ContentType="application/vnd.openxmlformats-officedocument.oleObject"/>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4.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5.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notesSlides/notesSlide6.xml" ContentType="application/vnd.openxmlformats-officedocument.presentationml.notesSlide+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7.xml" ContentType="application/vnd.openxmlformats-officedocument.presentationml.notesSlide+xml"/>
  <Override PartName="/ppt/charts/chart10.xml" ContentType="application/vnd.openxmlformats-officedocument.drawingml.chart+xml"/>
  <Override PartName="/ppt/charts/style9.xml" ContentType="application/vnd.ms-office.chartstyle+xml"/>
  <Override PartName="/ppt/charts/colors9.xml" ContentType="application/vnd.ms-office.chartcolorstyle+xml"/>
  <Override PartName="/ppt/charts/chart11.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2.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3.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4.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5.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8.xml" ContentType="application/vnd.openxmlformats-officedocument.presentationml.notesSlide+xml"/>
  <Override PartName="/ppt/charts/chart16.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7.xml" ContentType="application/vnd.openxmlformats-officedocument.drawingml.chart+xml"/>
  <Override PartName="/ppt/charts/style16.xml" ContentType="application/vnd.ms-office.chartstyle+xml"/>
  <Override PartName="/ppt/charts/colors16.xml" ContentType="application/vnd.ms-office.chartcolorstyle+xml"/>
  <Override PartName="/ppt/notesSlides/notesSlide9.xml" ContentType="application/vnd.openxmlformats-officedocument.presentationml.notesSlide+xml"/>
  <Override PartName="/ppt/charts/chart18.xml" ContentType="application/vnd.openxmlformats-officedocument.drawingml.chart+xml"/>
  <Override PartName="/ppt/charts/style17.xml" ContentType="application/vnd.ms-office.chartstyle+xml"/>
  <Override PartName="/ppt/charts/colors17.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9.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20.xml" ContentType="application/vnd.openxmlformats-officedocument.drawingml.chart+xml"/>
  <Override PartName="/ppt/charts/style19.xml" ContentType="application/vnd.ms-office.chartstyle+xml"/>
  <Override PartName="/ppt/charts/colors19.xml" ContentType="application/vnd.ms-office.chartcolorstyle+xml"/>
  <Override PartName="/ppt/notesSlides/notesSlide12.xml" ContentType="application/vnd.openxmlformats-officedocument.presentationml.notesSlide+xml"/>
  <Override PartName="/ppt/charts/chart21.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22.xml" ContentType="application/vnd.openxmlformats-officedocument.drawingml.chart+xml"/>
  <Override PartName="/ppt/charts/style21.xml" ContentType="application/vnd.ms-office.chartstyle+xml"/>
  <Override PartName="/ppt/charts/colors21.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authors.xml" ContentType="application/vnd.ms-powerpoint.auth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4" r:id="rId1"/>
    <p:sldMasterId id="2147483648" r:id="rId2"/>
  </p:sldMasterIdLst>
  <p:notesMasterIdLst>
    <p:notesMasterId r:id="rId19"/>
  </p:notesMasterIdLst>
  <p:sldIdLst>
    <p:sldId id="267" r:id="rId3"/>
    <p:sldId id="269" r:id="rId4"/>
    <p:sldId id="272" r:id="rId5"/>
    <p:sldId id="273" r:id="rId6"/>
    <p:sldId id="297" r:id="rId7"/>
    <p:sldId id="298" r:id="rId8"/>
    <p:sldId id="299" r:id="rId9"/>
    <p:sldId id="300" r:id="rId10"/>
    <p:sldId id="301" r:id="rId11"/>
    <p:sldId id="302" r:id="rId12"/>
    <p:sldId id="303" r:id="rId13"/>
    <p:sldId id="304" r:id="rId14"/>
    <p:sldId id="305" r:id="rId15"/>
    <p:sldId id="306" r:id="rId16"/>
    <p:sldId id="307" r:id="rId17"/>
    <p:sldId id="308"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E5E8F39-77E4-9F48-FC0D-8D89CAFFA144}" name="Laura Masiliauskaitė" initials="LM" userId="S::laura.masiliauskaite@am.lt::df4fe4ba-34e2-4839-917b-809d8b9ee86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94F312-B16E-68CB-EFBF-AA49598BB423}" v="661" dt="2021-12-07T13:50:52.1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88953" autoAdjust="0"/>
  </p:normalViewPr>
  <p:slideViewPr>
    <p:cSldViewPr snapToGrid="0">
      <p:cViewPr varScale="1">
        <p:scale>
          <a:sx n="96" d="100"/>
          <a:sy n="96" d="100"/>
        </p:scale>
        <p:origin x="336"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 Id="rId30" Type="http://schemas.microsoft.com/office/2018/10/relationships/authors" Target="authors.xml"/></Relationships>
</file>

<file path=ppt/charts/_rels/chart1.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User\Downloads\Apklausos_rezultatai%20(5)(1).xlsx" TargetMode="External"/><Relationship Id="rId2" Type="http://schemas.microsoft.com/office/2011/relationships/chartColorStyle" Target="colors9.xml"/><Relationship Id="rId1" Type="http://schemas.microsoft.com/office/2011/relationships/chartStyle" Target="style9.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User\Downloads\Apklausos_rezultatai%20(5)(1).xlsx" TargetMode="External"/><Relationship Id="rId2" Type="http://schemas.microsoft.com/office/2011/relationships/chartColorStyle" Target="colors10.xml"/><Relationship Id="rId1" Type="http://schemas.microsoft.com/office/2011/relationships/chartStyle" Target="style10.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User\Downloads\Apklausos_rezultatai%20(5)(1).xlsx" TargetMode="External"/><Relationship Id="rId2" Type="http://schemas.microsoft.com/office/2011/relationships/chartColorStyle" Target="colors11.xml"/><Relationship Id="rId1" Type="http://schemas.microsoft.com/office/2011/relationships/chartStyle" Target="style11.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User\Downloads\Apklausos_rezultatai%20(5)(1).xlsx" TargetMode="External"/><Relationship Id="rId2" Type="http://schemas.microsoft.com/office/2011/relationships/chartColorStyle" Target="colors12.xml"/><Relationship Id="rId1" Type="http://schemas.microsoft.com/office/2011/relationships/chartStyle" Target="style12.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User\Downloads\Apklausos_rezultatai%20(5)(1).xlsx" TargetMode="External"/><Relationship Id="rId2" Type="http://schemas.microsoft.com/office/2011/relationships/chartColorStyle" Target="colors13.xml"/><Relationship Id="rId1" Type="http://schemas.microsoft.com/office/2011/relationships/chartStyle" Target="style13.xml"/></Relationships>
</file>

<file path=ppt/charts/_rels/chart15.xml.rels><?xml version="1.0" encoding="UTF-8" standalone="yes"?>
<Relationships xmlns="http://schemas.openxmlformats.org/package/2006/relationships"><Relationship Id="rId3" Type="http://schemas.openxmlformats.org/officeDocument/2006/relationships/oleObject" Target="file:///C:\Users\User\Downloads\Apklausos_rezultatai%20(5)(1).xlsx" TargetMode="External"/><Relationship Id="rId2" Type="http://schemas.microsoft.com/office/2011/relationships/chartColorStyle" Target="colors14.xml"/><Relationship Id="rId1" Type="http://schemas.microsoft.com/office/2011/relationships/chartStyle" Target="style14.xml"/></Relationships>
</file>

<file path=ppt/charts/_rels/chart16.xml.rels><?xml version="1.0" encoding="UTF-8" standalone="yes"?>
<Relationships xmlns="http://schemas.openxmlformats.org/package/2006/relationships"><Relationship Id="rId3" Type="http://schemas.openxmlformats.org/officeDocument/2006/relationships/oleObject" Target="file:///C:\Users\User\Downloads\Apklausos_rezultatai%20(5)(1).xlsx" TargetMode="External"/><Relationship Id="rId2" Type="http://schemas.microsoft.com/office/2011/relationships/chartColorStyle" Target="colors15.xml"/><Relationship Id="rId1" Type="http://schemas.microsoft.com/office/2011/relationships/chartStyle" Target="style15.xml"/></Relationships>
</file>

<file path=ppt/charts/_rels/chart17.xml.rels><?xml version="1.0" encoding="UTF-8" standalone="yes"?>
<Relationships xmlns="http://schemas.openxmlformats.org/package/2006/relationships"><Relationship Id="rId3" Type="http://schemas.openxmlformats.org/officeDocument/2006/relationships/oleObject" Target="file:///C:\Users\User\Downloads\Apklausos_rezultatai%20(5)(1).xlsx" TargetMode="External"/><Relationship Id="rId2" Type="http://schemas.microsoft.com/office/2011/relationships/chartColorStyle" Target="colors16.xml"/><Relationship Id="rId1" Type="http://schemas.microsoft.com/office/2011/relationships/chartStyle" Target="style16.xml"/></Relationships>
</file>

<file path=ppt/charts/_rels/chart18.xml.rels><?xml version="1.0" encoding="UTF-8" standalone="yes"?>
<Relationships xmlns="http://schemas.openxmlformats.org/package/2006/relationships"><Relationship Id="rId3" Type="http://schemas.openxmlformats.org/officeDocument/2006/relationships/oleObject" Target="file:///C:\Users\User\Downloads\Apklausos_rezultatai%20(5)(1).xlsx" TargetMode="External"/><Relationship Id="rId2" Type="http://schemas.microsoft.com/office/2011/relationships/chartColorStyle" Target="colors17.xml"/><Relationship Id="rId1" Type="http://schemas.microsoft.com/office/2011/relationships/chartStyle" Target="style17.xml"/></Relationships>
</file>

<file path=ppt/charts/_rels/chart19.xml.rels><?xml version="1.0" encoding="UTF-8" standalone="yes"?>
<Relationships xmlns="http://schemas.openxmlformats.org/package/2006/relationships"><Relationship Id="rId3" Type="http://schemas.openxmlformats.org/officeDocument/2006/relationships/oleObject" Target="file:///C:\Users\User\Downloads\Apklausos_rezultatai%20(5)(1).xlsx" TargetMode="External"/><Relationship Id="rId2" Type="http://schemas.microsoft.com/office/2011/relationships/chartColorStyle" Target="colors18.xml"/><Relationship Id="rId1" Type="http://schemas.microsoft.com/office/2011/relationships/chartStyle" Target="style18.xml"/></Relationships>
</file>

<file path=ppt/charts/_rels/chart2.xml.rels><?xml version="1.0" encoding="UTF-8" standalone="yes"?>
<Relationships xmlns="http://schemas.openxmlformats.org/package/2006/relationships"><Relationship Id="rId3" Type="http://schemas.openxmlformats.org/officeDocument/2006/relationships/oleObject" Target="file:///C:\Users\e.baronas\Downloads\Apklausos_rezultatai%20(5).xlsx" TargetMode="External"/><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oleObject" Target="file:///C:\Users\User\Downloads\Apklausos_rezultatai%20(5)(1).xlsx" TargetMode="External"/><Relationship Id="rId2" Type="http://schemas.microsoft.com/office/2011/relationships/chartColorStyle" Target="colors19.xml"/><Relationship Id="rId1" Type="http://schemas.microsoft.com/office/2011/relationships/chartStyle" Target="style19.xml"/></Relationships>
</file>

<file path=ppt/charts/_rels/chart21.xml.rels><?xml version="1.0" encoding="UTF-8" standalone="yes"?>
<Relationships xmlns="http://schemas.openxmlformats.org/package/2006/relationships"><Relationship Id="rId3" Type="http://schemas.openxmlformats.org/officeDocument/2006/relationships/oleObject" Target="file:///C:\Users\User\Downloads\Apklausos_rezultatai%20(5)(1).xlsx" TargetMode="External"/><Relationship Id="rId2" Type="http://schemas.microsoft.com/office/2011/relationships/chartColorStyle" Target="colors20.xml"/><Relationship Id="rId1" Type="http://schemas.microsoft.com/office/2011/relationships/chartStyle" Target="style20.xml"/></Relationships>
</file>

<file path=ppt/charts/_rels/chart22.xml.rels><?xml version="1.0" encoding="UTF-8" standalone="yes"?>
<Relationships xmlns="http://schemas.openxmlformats.org/package/2006/relationships"><Relationship Id="rId3" Type="http://schemas.openxmlformats.org/officeDocument/2006/relationships/oleObject" Target="file:///C:\Users\User\Downloads\Apklausos_rezultatai%20(5)(1).xlsx" TargetMode="External"/><Relationship Id="rId2" Type="http://schemas.microsoft.com/office/2011/relationships/chartColorStyle" Target="colors21.xml"/><Relationship Id="rId1" Type="http://schemas.microsoft.com/office/2011/relationships/chartStyle" Target="style21.xml"/></Relationships>
</file>

<file path=ppt/charts/_rels/chart3.xml.rels><?xml version="1.0" encoding="UTF-8" standalone="yes"?>
<Relationships xmlns="http://schemas.openxmlformats.org/package/2006/relationships"><Relationship Id="rId3" Type="http://schemas.openxmlformats.org/officeDocument/2006/relationships/oleObject" Target="file:///C:\Users\e.baronas\Downloads\Apklausos_rezultatai%20(5).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User\Downloads\Apklausos_rezultatai%20(5)(1).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User\Downloads\Apklausos_rezultatai%20(5)(1).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User\Downloads\Apklausos_rezultatai%20(5)(1).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User\Downloads\Apklausos_rezultatai%20(5)(1).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1" Type="http://schemas.openxmlformats.org/officeDocument/2006/relationships/oleObject" Target="file:///C:\Users\User\Downloads\Apklausos_rezultatai%20(5)(1).xlsx" TargetMode="External"/></Relationships>
</file>

<file path=ppt/charts/_rels/chart9.xml.rels><?xml version="1.0" encoding="UTF-8" standalone="yes"?>
<Relationships xmlns="http://schemas.openxmlformats.org/package/2006/relationships"><Relationship Id="rId3" Type="http://schemas.openxmlformats.org/officeDocument/2006/relationships/oleObject" Target="file:///C:\Users\User\Downloads\Apklausos_rezultatai%20(5)(1).xlsx" TargetMode="External"/><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'[Apklausos_rezultatai (5).xlsx]Sheet2'!$C$6</c:f>
              <c:strCache>
                <c:ptCount val="1"/>
                <c:pt idx="0">
                  <c:v>Dalyvavo</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'[Apklausos_rezultatai (5).xlsx]Sheet2'!$B$7:$B$8</c:f>
              <c:strCache>
                <c:ptCount val="2"/>
                <c:pt idx="0">
                  <c:v>Vadovas 
(turintis pavaldžių darbuotojų)</c:v>
                </c:pt>
                <c:pt idx="1">
                  <c:v>Darbuotojas</c:v>
                </c:pt>
              </c:strCache>
            </c:strRef>
          </c:cat>
          <c:val>
            <c:numRef>
              <c:f>'[Apklausos_rezultatai (5).xlsx]Sheet2'!$C$7:$C$8</c:f>
              <c:numCache>
                <c:formatCode>General</c:formatCode>
                <c:ptCount val="2"/>
                <c:pt idx="0">
                  <c:v>6</c:v>
                </c:pt>
                <c:pt idx="1">
                  <c:v>25</c:v>
                </c:pt>
              </c:numCache>
            </c:numRef>
          </c:val>
          <c:extLst>
            <c:ext xmlns:c16="http://schemas.microsoft.com/office/drawing/2014/chart" uri="{C3380CC4-5D6E-409C-BE32-E72D297353CC}">
              <c16:uniqueId val="{00000000-B291-42FE-8908-1F1876DC7197}"/>
            </c:ext>
          </c:extLst>
        </c:ser>
        <c:ser>
          <c:idx val="1"/>
          <c:order val="1"/>
          <c:tx>
            <c:strRef>
              <c:f>'[Apklausos_rezultatai (5).xlsx]Sheet2'!$D$6</c:f>
              <c:strCache>
                <c:ptCount val="1"/>
                <c:pt idx="0">
                  <c:v>Viso</c:v>
                </c:pt>
              </c:strCache>
            </c:strRef>
          </c:tx>
          <c:spPr>
            <a:solidFill>
              <a:schemeClr val="accent1">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'[Apklausos_rezultatai (5).xlsx]Sheet2'!$B$7:$B$8</c:f>
              <c:strCache>
                <c:ptCount val="2"/>
                <c:pt idx="0">
                  <c:v>Vadovas 
(turintis pavaldžių darbuotojų)</c:v>
                </c:pt>
                <c:pt idx="1">
                  <c:v>Darbuotojas</c:v>
                </c:pt>
              </c:strCache>
            </c:strRef>
          </c:cat>
          <c:val>
            <c:numRef>
              <c:f>'[Apklausos_rezultatai (5).xlsx]Sheet2'!$D$7:$D$8</c:f>
              <c:numCache>
                <c:formatCode>General</c:formatCode>
                <c:ptCount val="2"/>
                <c:pt idx="0">
                  <c:v>6</c:v>
                </c:pt>
                <c:pt idx="1">
                  <c:v>30</c:v>
                </c:pt>
              </c:numCache>
            </c:numRef>
          </c:val>
          <c:extLst>
            <c:ext xmlns:c16="http://schemas.microsoft.com/office/drawing/2014/chart" uri="{C3380CC4-5D6E-409C-BE32-E72D297353CC}">
              <c16:uniqueId val="{00000001-B291-42FE-8908-1F1876DC7197}"/>
            </c:ext>
          </c:extLst>
        </c:ser>
        <c:dLbls>
          <c:showLegendKey val="0"/>
          <c:showVal val="0"/>
          <c:showCatName val="0"/>
          <c:showSerName val="0"/>
          <c:showPercent val="0"/>
          <c:showBubbleSize val="0"/>
        </c:dLbls>
        <c:gapWidth val="182"/>
        <c:axId val="311942736"/>
        <c:axId val="311945648"/>
      </c:barChart>
      <c:catAx>
        <c:axId val="3119427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lt-LT"/>
          </a:p>
        </c:txPr>
        <c:crossAx val="311945648"/>
        <c:crosses val="autoZero"/>
        <c:auto val="1"/>
        <c:lblAlgn val="ctr"/>
        <c:lblOffset val="100"/>
        <c:noMultiLvlLbl val="0"/>
      </c:catAx>
      <c:valAx>
        <c:axId val="311945648"/>
        <c:scaling>
          <c:orientation val="minMax"/>
        </c:scaling>
        <c:delete val="1"/>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3119427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l">
              <a:defRPr sz="1600" b="0" i="0" u="none" strike="noStrike" kern="1200" spc="0" baseline="0">
                <a:solidFill>
                  <a:schemeClr val="tx1">
                    <a:lumMod val="65000"/>
                    <a:lumOff val="35000"/>
                  </a:schemeClr>
                </a:solidFill>
                <a:latin typeface="+mn-lt"/>
                <a:ea typeface="+mn-ea"/>
                <a:cs typeface="+mn-cs"/>
              </a:defRPr>
            </a:pPr>
            <a:r>
              <a:rPr lang="lt-LT" sz="1600" b="1" dirty="0">
                <a:solidFill>
                  <a:schemeClr val="tx1"/>
                </a:solidFill>
              </a:rPr>
              <a:t>Dėl mažo darbo atlygio</a:t>
            </a:r>
          </a:p>
        </c:rich>
      </c:tx>
      <c:layout>
        <c:manualLayout>
          <c:xMode val="edge"/>
          <c:yMode val="edge"/>
          <c:x val="0.12356594228300123"/>
          <c:y val="3.3407900468657603E-2"/>
        </c:manualLayout>
      </c:layout>
      <c:overlay val="0"/>
      <c:spPr>
        <a:noFill/>
        <a:ln>
          <a:noFill/>
        </a:ln>
        <a:effectLst/>
      </c:spPr>
      <c:txPr>
        <a:bodyPr rot="0" spcFirstLastPara="1" vertOverflow="ellipsis" vert="horz" wrap="square" anchor="ctr" anchorCtr="1"/>
        <a:lstStyle/>
        <a:p>
          <a:pPr algn="l">
            <a:defRPr sz="1600" b="0" i="0" u="none" strike="noStrike" kern="1200" spc="0" baseline="0">
              <a:solidFill>
                <a:schemeClr val="tx1">
                  <a:lumMod val="65000"/>
                  <a:lumOff val="35000"/>
                </a:schemeClr>
              </a:solidFill>
              <a:latin typeface="+mn-lt"/>
              <a:ea typeface="+mn-ea"/>
              <a:cs typeface="+mn-cs"/>
            </a:defRPr>
          </a:pPr>
          <a:endParaRPr lang="lt-LT"/>
        </a:p>
      </c:txPr>
    </c:title>
    <c:autoTitleDeleted val="0"/>
    <c:plotArea>
      <c:layout/>
      <c:barChart>
        <c:barDir val="bar"/>
        <c:grouping val="clustered"/>
        <c:varyColors val="0"/>
        <c:ser>
          <c:idx val="0"/>
          <c:order val="0"/>
          <c:spPr>
            <a:solidFill>
              <a:schemeClr val="accent1"/>
            </a:solidFill>
            <a:ln w="19050">
              <a:solidFill>
                <a:schemeClr val="lt1"/>
              </a:solidFill>
            </a:ln>
            <a:effectLst/>
          </c:spPr>
          <c:invertIfNegative val="0"/>
          <c:dPt>
            <c:idx val="0"/>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1-253D-4B0A-81D7-73DE3997DDD4}"/>
              </c:ext>
            </c:extLst>
          </c:dPt>
          <c:dPt>
            <c:idx val="1"/>
            <c:invertIfNegative val="0"/>
            <c:bubble3D val="0"/>
            <c:spPr>
              <a:solidFill>
                <a:schemeClr val="accent1">
                  <a:lumMod val="40000"/>
                  <a:lumOff val="60000"/>
                </a:schemeClr>
              </a:solidFill>
              <a:ln w="19050">
                <a:solidFill>
                  <a:schemeClr val="lt1"/>
                </a:solidFill>
              </a:ln>
              <a:effectLst/>
            </c:spPr>
            <c:extLst>
              <c:ext xmlns:c16="http://schemas.microsoft.com/office/drawing/2014/chart" uri="{C3380CC4-5D6E-409C-BE32-E72D297353CC}">
                <c16:uniqueId val="{00000003-253D-4B0A-81D7-73DE3997DDD4}"/>
              </c:ext>
            </c:extLst>
          </c:dPt>
          <c:dPt>
            <c:idx val="2"/>
            <c:invertIfNegative val="0"/>
            <c:bubble3D val="0"/>
            <c:spPr>
              <a:solidFill>
                <a:schemeClr val="accent5">
                  <a:lumMod val="20000"/>
                  <a:lumOff val="80000"/>
                </a:schemeClr>
              </a:solidFill>
              <a:ln w="19050">
                <a:solidFill>
                  <a:schemeClr val="lt1"/>
                </a:solidFill>
              </a:ln>
              <a:effectLst/>
            </c:spPr>
            <c:extLst>
              <c:ext xmlns:c16="http://schemas.microsoft.com/office/drawing/2014/chart" uri="{C3380CC4-5D6E-409C-BE32-E72D297353CC}">
                <c16:uniqueId val="{00000005-253D-4B0A-81D7-73DE3997DDD4}"/>
              </c:ext>
            </c:extLst>
          </c:dPt>
          <c:dPt>
            <c:idx val="3"/>
            <c:invertIfNegative val="0"/>
            <c:bubble3D val="0"/>
            <c:spPr>
              <a:solidFill>
                <a:schemeClr val="accent6">
                  <a:lumMod val="60000"/>
                  <a:lumOff val="40000"/>
                </a:schemeClr>
              </a:solidFill>
              <a:ln w="19050">
                <a:solidFill>
                  <a:schemeClr val="lt1"/>
                </a:solidFill>
              </a:ln>
              <a:effectLst/>
            </c:spPr>
            <c:extLst>
              <c:ext xmlns:c16="http://schemas.microsoft.com/office/drawing/2014/chart" uri="{C3380CC4-5D6E-409C-BE32-E72D297353CC}">
                <c16:uniqueId val="{00000007-253D-4B0A-81D7-73DE3997DDD4}"/>
              </c:ext>
            </c:extLst>
          </c:dPt>
          <c:dPt>
            <c:idx val="4"/>
            <c:invertIfNegative val="0"/>
            <c:bubble3D val="0"/>
            <c:spPr>
              <a:solidFill>
                <a:srgbClr val="FF0000"/>
              </a:solidFill>
              <a:ln w="19050">
                <a:solidFill>
                  <a:schemeClr val="lt1"/>
                </a:solidFill>
              </a:ln>
              <a:effectLst/>
            </c:spPr>
            <c:extLst>
              <c:ext xmlns:c16="http://schemas.microsoft.com/office/drawing/2014/chart" uri="{C3380CC4-5D6E-409C-BE32-E72D297353CC}">
                <c16:uniqueId val="{00000009-253D-4B0A-81D7-73DE3997DDD4}"/>
              </c:ext>
            </c:extLst>
          </c:dPt>
          <c:dLbls>
            <c:spPr>
              <a:noFill/>
              <a:ln>
                <a:noFill/>
              </a:ln>
              <a:effectLst/>
            </c:spPr>
            <c:txPr>
              <a:bodyPr rot="0" spcFirstLastPara="1" vertOverflow="ellipsis" vert="horz" wrap="square" anchor="ctr" anchorCtr="1"/>
              <a:lstStyle/>
              <a:p>
                <a:pPr>
                  <a:defRPr sz="1400" b="1" i="0" u="none" strike="noStrike" kern="1200" baseline="0">
                    <a:solidFill>
                      <a:schemeClr val="tx1">
                        <a:lumMod val="75000"/>
                        <a:lumOff val="25000"/>
                      </a:schemeClr>
                    </a:solidFill>
                    <a:latin typeface="+mn-lt"/>
                    <a:ea typeface="+mn-ea"/>
                    <a:cs typeface="+mn-cs"/>
                  </a:defRPr>
                </a:pPr>
                <a:endParaRPr lang="lt-L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'[Apklausos_rezultatai (5)(1).xlsx]Sheet2'!$B$82:$B$86</c:f>
              <c:strCache>
                <c:ptCount val="5"/>
                <c:pt idx="0">
                  <c:v>1 balas</c:v>
                </c:pt>
                <c:pt idx="1">
                  <c:v>2 balai</c:v>
                </c:pt>
                <c:pt idx="2">
                  <c:v>3 balai</c:v>
                </c:pt>
                <c:pt idx="3">
                  <c:v>4 balai</c:v>
                </c:pt>
                <c:pt idx="4">
                  <c:v>5 balai</c:v>
                </c:pt>
              </c:strCache>
            </c:strRef>
          </c:cat>
          <c:val>
            <c:numRef>
              <c:f>'[Apklausos_rezultatai (5)(1).xlsx]Sheet2'!$C$82:$C$86</c:f>
              <c:numCache>
                <c:formatCode>General</c:formatCode>
                <c:ptCount val="5"/>
                <c:pt idx="0">
                  <c:v>7</c:v>
                </c:pt>
                <c:pt idx="1">
                  <c:v>4</c:v>
                </c:pt>
                <c:pt idx="2">
                  <c:v>5</c:v>
                </c:pt>
                <c:pt idx="3">
                  <c:v>5</c:v>
                </c:pt>
                <c:pt idx="4">
                  <c:v>10</c:v>
                </c:pt>
              </c:numCache>
            </c:numRef>
          </c:val>
          <c:extLst>
            <c:ext xmlns:c16="http://schemas.microsoft.com/office/drawing/2014/chart" uri="{C3380CC4-5D6E-409C-BE32-E72D297353CC}">
              <c16:uniqueId val="{0000000A-253D-4B0A-81D7-73DE3997DDD4}"/>
            </c:ext>
          </c:extLst>
        </c:ser>
        <c:dLbls>
          <c:showLegendKey val="0"/>
          <c:showVal val="0"/>
          <c:showCatName val="0"/>
          <c:showSerName val="0"/>
          <c:showPercent val="0"/>
          <c:showBubbleSize val="0"/>
        </c:dLbls>
        <c:gapWidth val="20"/>
        <c:axId val="91083327"/>
        <c:axId val="91100383"/>
      </c:barChart>
      <c:valAx>
        <c:axId val="91100383"/>
        <c:scaling>
          <c:orientation val="minMax"/>
        </c:scaling>
        <c:delete val="1"/>
        <c:axPos val="b"/>
        <c:numFmt formatCode="General" sourceLinked="1"/>
        <c:majorTickMark val="out"/>
        <c:minorTickMark val="none"/>
        <c:tickLblPos val="nextTo"/>
        <c:crossAx val="91083327"/>
        <c:crosses val="autoZero"/>
        <c:crossBetween val="between"/>
      </c:valAx>
      <c:catAx>
        <c:axId val="91083327"/>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lt-LT"/>
          </a:p>
        </c:txPr>
        <c:crossAx val="91100383"/>
        <c:crosses val="autoZero"/>
        <c:auto val="1"/>
        <c:lblAlgn val="ctr"/>
        <c:lblOffset val="100"/>
        <c:noMultiLvlLbl val="0"/>
      </c:catAx>
      <c:spPr>
        <a:noFill/>
        <a:ln>
          <a:noFill/>
        </a:ln>
        <a:effectLst/>
      </c:spPr>
    </c:plotArea>
    <c:plotVisOnly val="1"/>
    <c:dispBlanksAs val="gap"/>
    <c:showDLblsOverMax val="0"/>
  </c:chart>
  <c:spPr>
    <a:noFill/>
    <a:ln>
      <a:noFill/>
    </a:ln>
    <a:effectLst/>
  </c:spPr>
  <c:txPr>
    <a:bodyPr/>
    <a:lstStyle/>
    <a:p>
      <a:pPr>
        <a:defRPr sz="1400"/>
      </a:pPr>
      <a:endParaRPr lang="lt-LT"/>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lt-LT" sz="1600" b="1" dirty="0">
                <a:solidFill>
                  <a:schemeClr val="tx1"/>
                </a:solidFill>
              </a:rPr>
              <a:t>Dėl</a:t>
            </a:r>
            <a:r>
              <a:rPr lang="lt-LT" sz="1600" b="1" baseline="0" dirty="0">
                <a:solidFill>
                  <a:schemeClr val="tx1"/>
                </a:solidFill>
              </a:rPr>
              <a:t> teisės aktų spragų</a:t>
            </a:r>
            <a:endParaRPr lang="lt-LT" sz="1600" b="1" dirty="0">
              <a:solidFill>
                <a:schemeClr val="tx1"/>
              </a:solidFill>
            </a:endParaRPr>
          </a:p>
        </c:rich>
      </c:tx>
      <c:layout>
        <c:manualLayout>
          <c:xMode val="edge"/>
          <c:yMode val="edge"/>
          <c:x val="0.12654289290652521"/>
          <c:y val="3.3407900468657603E-2"/>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lt-LT"/>
        </a:p>
      </c:tx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DA7B-4396-9ABD-69AED7CB3D91}"/>
              </c:ext>
            </c:extLst>
          </c:dPt>
          <c:dPt>
            <c:idx val="1"/>
            <c:invertIfNegative val="0"/>
            <c:bubble3D val="0"/>
            <c:spPr>
              <a:solidFill>
                <a:schemeClr val="accent1">
                  <a:lumMod val="40000"/>
                  <a:lumOff val="60000"/>
                </a:schemeClr>
              </a:solidFill>
              <a:ln>
                <a:noFill/>
              </a:ln>
              <a:effectLst/>
            </c:spPr>
            <c:extLst>
              <c:ext xmlns:c16="http://schemas.microsoft.com/office/drawing/2014/chart" uri="{C3380CC4-5D6E-409C-BE32-E72D297353CC}">
                <c16:uniqueId val="{00000003-DA7B-4396-9ABD-69AED7CB3D91}"/>
              </c:ext>
            </c:extLst>
          </c:dPt>
          <c:dPt>
            <c:idx val="2"/>
            <c:invertIfNegative val="0"/>
            <c:bubble3D val="0"/>
            <c:spPr>
              <a:solidFill>
                <a:schemeClr val="accent5">
                  <a:lumMod val="20000"/>
                  <a:lumOff val="80000"/>
                </a:schemeClr>
              </a:solidFill>
              <a:ln>
                <a:noFill/>
              </a:ln>
              <a:effectLst/>
            </c:spPr>
            <c:extLst>
              <c:ext xmlns:c16="http://schemas.microsoft.com/office/drawing/2014/chart" uri="{C3380CC4-5D6E-409C-BE32-E72D297353CC}">
                <c16:uniqueId val="{00000005-DA7B-4396-9ABD-69AED7CB3D91}"/>
              </c:ext>
            </c:extLst>
          </c:dPt>
          <c:dPt>
            <c:idx val="3"/>
            <c:invertIfNegative val="0"/>
            <c:bubble3D val="0"/>
            <c:spPr>
              <a:solidFill>
                <a:schemeClr val="accent6">
                  <a:lumMod val="60000"/>
                  <a:lumOff val="40000"/>
                </a:schemeClr>
              </a:solidFill>
              <a:ln>
                <a:noFill/>
              </a:ln>
              <a:effectLst/>
            </c:spPr>
            <c:extLst>
              <c:ext xmlns:c16="http://schemas.microsoft.com/office/drawing/2014/chart" uri="{C3380CC4-5D6E-409C-BE32-E72D297353CC}">
                <c16:uniqueId val="{00000007-DA7B-4396-9ABD-69AED7CB3D91}"/>
              </c:ext>
            </c:extLst>
          </c:dPt>
          <c:dPt>
            <c:idx val="4"/>
            <c:invertIfNegative val="0"/>
            <c:bubble3D val="0"/>
            <c:spPr>
              <a:solidFill>
                <a:srgbClr val="FF0000"/>
              </a:solidFill>
              <a:ln>
                <a:noFill/>
              </a:ln>
              <a:effectLst/>
            </c:spPr>
            <c:extLst>
              <c:ext xmlns:c16="http://schemas.microsoft.com/office/drawing/2014/chart" uri="{C3380CC4-5D6E-409C-BE32-E72D297353CC}">
                <c16:uniqueId val="{00000009-DA7B-4396-9ABD-69AED7CB3D91}"/>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lt-L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'[Apklausos_rezultatai (5)(1).xlsx]Sheet2'!$B$88:$B$92</c:f>
              <c:strCache>
                <c:ptCount val="5"/>
                <c:pt idx="0">
                  <c:v>1 balas</c:v>
                </c:pt>
                <c:pt idx="1">
                  <c:v>2 balai</c:v>
                </c:pt>
                <c:pt idx="2">
                  <c:v>3 balai</c:v>
                </c:pt>
                <c:pt idx="3">
                  <c:v>4 balai</c:v>
                </c:pt>
                <c:pt idx="4">
                  <c:v>5 balai</c:v>
                </c:pt>
              </c:strCache>
            </c:strRef>
          </c:cat>
          <c:val>
            <c:numRef>
              <c:f>'[Apklausos_rezultatai (5)(1).xlsx]Sheet2'!$C$88:$C$92</c:f>
              <c:numCache>
                <c:formatCode>General</c:formatCode>
                <c:ptCount val="5"/>
                <c:pt idx="0">
                  <c:v>9</c:v>
                </c:pt>
                <c:pt idx="1">
                  <c:v>5</c:v>
                </c:pt>
                <c:pt idx="2">
                  <c:v>10</c:v>
                </c:pt>
                <c:pt idx="3">
                  <c:v>2</c:v>
                </c:pt>
                <c:pt idx="4">
                  <c:v>5</c:v>
                </c:pt>
              </c:numCache>
            </c:numRef>
          </c:val>
          <c:extLst>
            <c:ext xmlns:c16="http://schemas.microsoft.com/office/drawing/2014/chart" uri="{C3380CC4-5D6E-409C-BE32-E72D297353CC}">
              <c16:uniqueId val="{0000000A-DA7B-4396-9ABD-69AED7CB3D91}"/>
            </c:ext>
          </c:extLst>
        </c:ser>
        <c:dLbls>
          <c:showLegendKey val="0"/>
          <c:showVal val="0"/>
          <c:showCatName val="0"/>
          <c:showSerName val="0"/>
          <c:showPercent val="0"/>
          <c:showBubbleSize val="0"/>
        </c:dLbls>
        <c:gapWidth val="20"/>
        <c:axId val="91087071"/>
        <c:axId val="91104543"/>
      </c:barChart>
      <c:catAx>
        <c:axId val="91087071"/>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lt-LT"/>
          </a:p>
        </c:txPr>
        <c:crossAx val="91104543"/>
        <c:crosses val="autoZero"/>
        <c:auto val="1"/>
        <c:lblAlgn val="ctr"/>
        <c:lblOffset val="100"/>
        <c:noMultiLvlLbl val="0"/>
      </c:catAx>
      <c:valAx>
        <c:axId val="91104543"/>
        <c:scaling>
          <c:orientation val="minMax"/>
        </c:scaling>
        <c:delete val="1"/>
        <c:axPos val="b"/>
        <c:numFmt formatCode="General" sourceLinked="1"/>
        <c:majorTickMark val="none"/>
        <c:minorTickMark val="none"/>
        <c:tickLblPos val="nextTo"/>
        <c:crossAx val="91087071"/>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0"/>
          <a:lstStyle/>
          <a:p>
            <a:pPr>
              <a:defRPr sz="1800" b="0" i="0" u="none" strike="noStrike" kern="1200" spc="0" baseline="0">
                <a:solidFill>
                  <a:schemeClr val="tx1">
                    <a:lumMod val="65000"/>
                    <a:lumOff val="35000"/>
                  </a:schemeClr>
                </a:solidFill>
                <a:latin typeface="+mn-lt"/>
                <a:ea typeface="+mn-ea"/>
                <a:cs typeface="+mn-cs"/>
              </a:defRPr>
            </a:pPr>
            <a:r>
              <a:rPr lang="lt-LT" sz="1600" b="1" dirty="0"/>
              <a:t>Dėl nepakankamos darbuotojų kontrolės</a:t>
            </a:r>
          </a:p>
        </c:rich>
      </c:tx>
      <c:layout>
        <c:manualLayout>
          <c:xMode val="edge"/>
          <c:yMode val="edge"/>
          <c:x val="0.11744709126549052"/>
          <c:y val="5.0455114067789623E-2"/>
        </c:manualLayout>
      </c:layout>
      <c:overlay val="0"/>
      <c:spPr>
        <a:noFill/>
        <a:ln>
          <a:noFill/>
        </a:ln>
        <a:effectLst/>
      </c:spPr>
      <c:txPr>
        <a:bodyPr rot="0" spcFirstLastPara="1" vertOverflow="ellipsis" vert="horz" wrap="square" anchor="ctr" anchorCtr="0"/>
        <a:lstStyle/>
        <a:p>
          <a:pPr>
            <a:defRPr sz="1800" b="0" i="0" u="none" strike="noStrike" kern="1200" spc="0" baseline="0">
              <a:solidFill>
                <a:schemeClr val="tx1">
                  <a:lumMod val="65000"/>
                  <a:lumOff val="35000"/>
                </a:schemeClr>
              </a:solidFill>
              <a:latin typeface="+mn-lt"/>
              <a:ea typeface="+mn-ea"/>
              <a:cs typeface="+mn-cs"/>
            </a:defRPr>
          </a:pPr>
          <a:endParaRPr lang="lt-LT"/>
        </a:p>
      </c:txPr>
    </c:title>
    <c:autoTitleDeleted val="0"/>
    <c:plotArea>
      <c:layout/>
      <c:barChart>
        <c:barDir val="bar"/>
        <c:grouping val="clustered"/>
        <c:varyColors val="0"/>
        <c:ser>
          <c:idx val="0"/>
          <c:order val="0"/>
          <c:spPr>
            <a:solidFill>
              <a:schemeClr val="accent1"/>
            </a:solidFill>
            <a:ln>
              <a:noFill/>
            </a:ln>
            <a:effectLst/>
          </c:spPr>
          <c:invertIfNegative val="0"/>
          <c:dPt>
            <c:idx val="1"/>
            <c:invertIfNegative val="0"/>
            <c:bubble3D val="0"/>
            <c:spPr>
              <a:solidFill>
                <a:schemeClr val="accent1">
                  <a:lumMod val="60000"/>
                  <a:lumOff val="40000"/>
                </a:schemeClr>
              </a:solidFill>
              <a:ln>
                <a:noFill/>
              </a:ln>
              <a:effectLst/>
            </c:spPr>
            <c:extLst>
              <c:ext xmlns:c16="http://schemas.microsoft.com/office/drawing/2014/chart" uri="{C3380CC4-5D6E-409C-BE32-E72D297353CC}">
                <c16:uniqueId val="{00000001-0BF9-45C1-A7E9-9146DAD8453F}"/>
              </c:ext>
            </c:extLst>
          </c:dPt>
          <c:dPt>
            <c:idx val="2"/>
            <c:invertIfNegative val="0"/>
            <c:bubble3D val="0"/>
            <c:spPr>
              <a:solidFill>
                <a:schemeClr val="accent5">
                  <a:lumMod val="20000"/>
                  <a:lumOff val="80000"/>
                </a:schemeClr>
              </a:solidFill>
              <a:ln>
                <a:noFill/>
              </a:ln>
              <a:effectLst/>
            </c:spPr>
            <c:extLst>
              <c:ext xmlns:c16="http://schemas.microsoft.com/office/drawing/2014/chart" uri="{C3380CC4-5D6E-409C-BE32-E72D297353CC}">
                <c16:uniqueId val="{00000003-0BF9-45C1-A7E9-9146DAD8453F}"/>
              </c:ext>
            </c:extLst>
          </c:dPt>
          <c:dPt>
            <c:idx val="3"/>
            <c:invertIfNegative val="0"/>
            <c:bubble3D val="0"/>
            <c:spPr>
              <a:solidFill>
                <a:schemeClr val="accent6">
                  <a:lumMod val="60000"/>
                  <a:lumOff val="40000"/>
                </a:schemeClr>
              </a:solidFill>
              <a:ln>
                <a:noFill/>
              </a:ln>
              <a:effectLst/>
            </c:spPr>
            <c:extLst>
              <c:ext xmlns:c16="http://schemas.microsoft.com/office/drawing/2014/chart" uri="{C3380CC4-5D6E-409C-BE32-E72D297353CC}">
                <c16:uniqueId val="{00000005-0BF9-45C1-A7E9-9146DAD8453F}"/>
              </c:ext>
            </c:extLst>
          </c:dPt>
          <c:dPt>
            <c:idx val="4"/>
            <c:invertIfNegative val="0"/>
            <c:bubble3D val="0"/>
            <c:spPr>
              <a:solidFill>
                <a:srgbClr val="FF0000"/>
              </a:solidFill>
              <a:ln>
                <a:noFill/>
              </a:ln>
              <a:effectLst/>
            </c:spPr>
            <c:extLst>
              <c:ext xmlns:c16="http://schemas.microsoft.com/office/drawing/2014/chart" uri="{C3380CC4-5D6E-409C-BE32-E72D297353CC}">
                <c16:uniqueId val="{00000007-0BF9-45C1-A7E9-9146DAD8453F}"/>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lt-L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'[Apklausos_rezultatai (5)(1).xlsx]Sheet2'!$B$94:$B$98</c:f>
              <c:strCache>
                <c:ptCount val="5"/>
                <c:pt idx="0">
                  <c:v>1 balas</c:v>
                </c:pt>
                <c:pt idx="1">
                  <c:v>2 balai</c:v>
                </c:pt>
                <c:pt idx="2">
                  <c:v>3 balai</c:v>
                </c:pt>
                <c:pt idx="3">
                  <c:v>4 balai</c:v>
                </c:pt>
                <c:pt idx="4">
                  <c:v>5 balai</c:v>
                </c:pt>
              </c:strCache>
            </c:strRef>
          </c:cat>
          <c:val>
            <c:numRef>
              <c:f>'[Apklausos_rezultatai (5)(1).xlsx]Sheet2'!$C$94:$C$98</c:f>
              <c:numCache>
                <c:formatCode>General</c:formatCode>
                <c:ptCount val="5"/>
                <c:pt idx="0">
                  <c:v>14</c:v>
                </c:pt>
                <c:pt idx="1">
                  <c:v>7</c:v>
                </c:pt>
                <c:pt idx="2">
                  <c:v>6</c:v>
                </c:pt>
                <c:pt idx="3">
                  <c:v>2</c:v>
                </c:pt>
                <c:pt idx="4">
                  <c:v>2</c:v>
                </c:pt>
              </c:numCache>
            </c:numRef>
          </c:val>
          <c:extLst>
            <c:ext xmlns:c16="http://schemas.microsoft.com/office/drawing/2014/chart" uri="{C3380CC4-5D6E-409C-BE32-E72D297353CC}">
              <c16:uniqueId val="{00000008-0BF9-45C1-A7E9-9146DAD8453F}"/>
            </c:ext>
          </c:extLst>
        </c:ser>
        <c:dLbls>
          <c:showLegendKey val="0"/>
          <c:showVal val="0"/>
          <c:showCatName val="0"/>
          <c:showSerName val="0"/>
          <c:showPercent val="0"/>
          <c:showBubbleSize val="0"/>
        </c:dLbls>
        <c:gapWidth val="20"/>
        <c:axId val="91101215"/>
        <c:axId val="91082911"/>
      </c:barChart>
      <c:catAx>
        <c:axId val="9110121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lt-LT"/>
          </a:p>
        </c:txPr>
        <c:crossAx val="91082911"/>
        <c:crosses val="autoZero"/>
        <c:auto val="1"/>
        <c:lblAlgn val="ctr"/>
        <c:lblOffset val="100"/>
        <c:noMultiLvlLbl val="0"/>
      </c:catAx>
      <c:valAx>
        <c:axId val="91082911"/>
        <c:scaling>
          <c:orientation val="minMax"/>
        </c:scaling>
        <c:delete val="1"/>
        <c:axPos val="b"/>
        <c:numFmt formatCode="General" sourceLinked="1"/>
        <c:majorTickMark val="none"/>
        <c:minorTickMark val="none"/>
        <c:tickLblPos val="nextTo"/>
        <c:crossAx val="9110121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solidFill>
                <a:latin typeface="+mn-lt"/>
                <a:ea typeface="+mn-ea"/>
                <a:cs typeface="+mn-cs"/>
              </a:defRPr>
            </a:pPr>
            <a:r>
              <a:rPr lang="lt-LT" sz="1600" b="1">
                <a:solidFill>
                  <a:schemeClr val="tx1"/>
                </a:solidFill>
              </a:rPr>
              <a:t>Dėl</a:t>
            </a:r>
            <a:r>
              <a:rPr lang="lt-LT" sz="1600" b="1" baseline="0">
                <a:solidFill>
                  <a:schemeClr val="tx1"/>
                </a:solidFill>
              </a:rPr>
              <a:t> nepakankamai skaidraus sprendinių priėmimo proceso</a:t>
            </a:r>
            <a:endParaRPr lang="lt-LT" sz="1600" b="1">
              <a:solidFill>
                <a:schemeClr val="tx1"/>
              </a:solidFill>
            </a:endParaRPr>
          </a:p>
        </c:rich>
      </c:tx>
      <c:layout>
        <c:manualLayout>
          <c:xMode val="edge"/>
          <c:yMode val="edge"/>
          <c:x val="8.3495342395832547E-2"/>
          <c:y val="3.5523978685612786E-2"/>
        </c:manualLayout>
      </c:layout>
      <c:overlay val="0"/>
      <c:spPr>
        <a:noFill/>
        <a:ln>
          <a:noFill/>
        </a:ln>
        <a:effectLst/>
      </c:spPr>
      <c:txPr>
        <a:bodyPr rot="0" spcFirstLastPara="1" vertOverflow="ellipsis" vert="horz" wrap="square" anchor="ctr" anchorCtr="1"/>
        <a:lstStyle/>
        <a:p>
          <a:pPr>
            <a:defRPr sz="1600" b="1" i="0" u="none" strike="noStrike" kern="1200" spc="0" baseline="0">
              <a:solidFill>
                <a:schemeClr val="tx1"/>
              </a:solidFill>
              <a:latin typeface="+mn-lt"/>
              <a:ea typeface="+mn-ea"/>
              <a:cs typeface="+mn-cs"/>
            </a:defRPr>
          </a:pPr>
          <a:endParaRPr lang="lt-LT"/>
        </a:p>
      </c:txPr>
    </c:title>
    <c:autoTitleDeleted val="0"/>
    <c:plotArea>
      <c:layout/>
      <c:barChart>
        <c:barDir val="bar"/>
        <c:grouping val="clustered"/>
        <c:varyColors val="0"/>
        <c:ser>
          <c:idx val="0"/>
          <c:order val="0"/>
          <c:spPr>
            <a:solidFill>
              <a:schemeClr val="accent1"/>
            </a:solidFill>
            <a:ln>
              <a:noFill/>
            </a:ln>
            <a:effectLst/>
          </c:spPr>
          <c:invertIfNegative val="0"/>
          <c:dPt>
            <c:idx val="1"/>
            <c:invertIfNegative val="0"/>
            <c:bubble3D val="0"/>
            <c:spPr>
              <a:solidFill>
                <a:schemeClr val="accent1">
                  <a:lumMod val="60000"/>
                  <a:lumOff val="40000"/>
                </a:schemeClr>
              </a:solidFill>
              <a:ln>
                <a:noFill/>
              </a:ln>
              <a:effectLst/>
            </c:spPr>
            <c:extLst>
              <c:ext xmlns:c16="http://schemas.microsoft.com/office/drawing/2014/chart" uri="{C3380CC4-5D6E-409C-BE32-E72D297353CC}">
                <c16:uniqueId val="{00000001-8DC5-4493-A528-4AE76FBFDE1B}"/>
              </c:ext>
            </c:extLst>
          </c:dPt>
          <c:dPt>
            <c:idx val="2"/>
            <c:invertIfNegative val="0"/>
            <c:bubble3D val="0"/>
            <c:spPr>
              <a:solidFill>
                <a:schemeClr val="accent5">
                  <a:lumMod val="20000"/>
                  <a:lumOff val="80000"/>
                </a:schemeClr>
              </a:solidFill>
              <a:ln>
                <a:noFill/>
              </a:ln>
              <a:effectLst/>
            </c:spPr>
            <c:extLst>
              <c:ext xmlns:c16="http://schemas.microsoft.com/office/drawing/2014/chart" uri="{C3380CC4-5D6E-409C-BE32-E72D297353CC}">
                <c16:uniqueId val="{00000003-8DC5-4493-A528-4AE76FBFDE1B}"/>
              </c:ext>
            </c:extLst>
          </c:dPt>
          <c:dPt>
            <c:idx val="3"/>
            <c:invertIfNegative val="0"/>
            <c:bubble3D val="0"/>
            <c:spPr>
              <a:solidFill>
                <a:schemeClr val="accent6">
                  <a:lumMod val="60000"/>
                  <a:lumOff val="40000"/>
                </a:schemeClr>
              </a:solidFill>
              <a:ln>
                <a:noFill/>
              </a:ln>
              <a:effectLst/>
            </c:spPr>
            <c:extLst>
              <c:ext xmlns:c16="http://schemas.microsoft.com/office/drawing/2014/chart" uri="{C3380CC4-5D6E-409C-BE32-E72D297353CC}">
                <c16:uniqueId val="{00000005-8DC5-4493-A528-4AE76FBFDE1B}"/>
              </c:ext>
            </c:extLst>
          </c:dPt>
          <c:dPt>
            <c:idx val="4"/>
            <c:invertIfNegative val="0"/>
            <c:bubble3D val="0"/>
            <c:spPr>
              <a:solidFill>
                <a:srgbClr val="FF0000"/>
              </a:solidFill>
              <a:ln>
                <a:noFill/>
              </a:ln>
              <a:effectLst/>
            </c:spPr>
            <c:extLst>
              <c:ext xmlns:c16="http://schemas.microsoft.com/office/drawing/2014/chart" uri="{C3380CC4-5D6E-409C-BE32-E72D297353CC}">
                <c16:uniqueId val="{00000007-8DC5-4493-A528-4AE76FBFDE1B}"/>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lt-L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'[Apklausos_rezultatai (5)(1).xlsx]Sheet2'!$B$107:$B$111</c:f>
              <c:strCache>
                <c:ptCount val="5"/>
                <c:pt idx="0">
                  <c:v>1 balas</c:v>
                </c:pt>
                <c:pt idx="1">
                  <c:v>2 balai</c:v>
                </c:pt>
                <c:pt idx="2">
                  <c:v>3 balai</c:v>
                </c:pt>
                <c:pt idx="3">
                  <c:v>4 balai</c:v>
                </c:pt>
                <c:pt idx="4">
                  <c:v>5 balai</c:v>
                </c:pt>
              </c:strCache>
            </c:strRef>
          </c:cat>
          <c:val>
            <c:numRef>
              <c:f>'[Apklausos_rezultatai (5)(1).xlsx]Sheet2'!$C$107:$C$111</c:f>
              <c:numCache>
                <c:formatCode>General</c:formatCode>
                <c:ptCount val="5"/>
                <c:pt idx="0">
                  <c:v>11</c:v>
                </c:pt>
                <c:pt idx="1">
                  <c:v>4</c:v>
                </c:pt>
                <c:pt idx="2">
                  <c:v>8</c:v>
                </c:pt>
                <c:pt idx="3">
                  <c:v>5</c:v>
                </c:pt>
                <c:pt idx="4">
                  <c:v>3</c:v>
                </c:pt>
              </c:numCache>
            </c:numRef>
          </c:val>
          <c:extLst>
            <c:ext xmlns:c16="http://schemas.microsoft.com/office/drawing/2014/chart" uri="{C3380CC4-5D6E-409C-BE32-E72D297353CC}">
              <c16:uniqueId val="{00000008-8DC5-4493-A528-4AE76FBFDE1B}"/>
            </c:ext>
          </c:extLst>
        </c:ser>
        <c:dLbls>
          <c:showLegendKey val="0"/>
          <c:showVal val="0"/>
          <c:showCatName val="0"/>
          <c:showSerName val="0"/>
          <c:showPercent val="0"/>
          <c:showBubbleSize val="0"/>
        </c:dLbls>
        <c:gapWidth val="20"/>
        <c:axId val="91110783"/>
        <c:axId val="91112447"/>
      </c:barChart>
      <c:catAx>
        <c:axId val="91110783"/>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lt-LT"/>
          </a:p>
        </c:txPr>
        <c:crossAx val="91112447"/>
        <c:crosses val="autoZero"/>
        <c:auto val="1"/>
        <c:lblAlgn val="ctr"/>
        <c:lblOffset val="100"/>
        <c:noMultiLvlLbl val="0"/>
      </c:catAx>
      <c:valAx>
        <c:axId val="91112447"/>
        <c:scaling>
          <c:orientation val="minMax"/>
        </c:scaling>
        <c:delete val="1"/>
        <c:axPos val="b"/>
        <c:numFmt formatCode="General" sourceLinked="1"/>
        <c:majorTickMark val="none"/>
        <c:minorTickMark val="none"/>
        <c:tickLblPos val="nextTo"/>
        <c:crossAx val="91110783"/>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ysClr val="windowText" lastClr="000000"/>
                </a:solidFill>
                <a:latin typeface="+mn-lt"/>
                <a:ea typeface="+mn-ea"/>
                <a:cs typeface="+mn-cs"/>
              </a:defRPr>
            </a:pPr>
            <a:r>
              <a:rPr lang="lt-LT" sz="1600" b="1" dirty="0">
                <a:solidFill>
                  <a:sysClr val="windowText" lastClr="000000"/>
                </a:solidFill>
              </a:rPr>
              <a:t>Dėl</a:t>
            </a:r>
            <a:r>
              <a:rPr lang="lt-LT" sz="1600" b="1" baseline="0" dirty="0">
                <a:solidFill>
                  <a:sysClr val="windowText" lastClr="000000"/>
                </a:solidFill>
              </a:rPr>
              <a:t> silpno darbo procesų organizavimo</a:t>
            </a:r>
            <a:endParaRPr lang="lt-LT" sz="1600" b="1" dirty="0">
              <a:solidFill>
                <a:sysClr val="windowText" lastClr="000000"/>
              </a:solidFill>
            </a:endParaRPr>
          </a:p>
        </c:rich>
      </c:tx>
      <c:layout>
        <c:manualLayout>
          <c:xMode val="edge"/>
          <c:yMode val="edge"/>
          <c:x val="0.12656373023988235"/>
          <c:y val="7.6968620485494382E-2"/>
        </c:manualLayout>
      </c:layout>
      <c:overlay val="0"/>
      <c:spPr>
        <a:noFill/>
        <a:ln>
          <a:noFill/>
        </a:ln>
        <a:effectLst/>
      </c:spPr>
      <c:txPr>
        <a:bodyPr rot="0" spcFirstLastPara="1" vertOverflow="ellipsis" vert="horz" wrap="square" anchor="ctr" anchorCtr="1"/>
        <a:lstStyle/>
        <a:p>
          <a:pPr>
            <a:defRPr sz="1600" b="1" i="0" u="none" strike="noStrike" kern="1200" spc="0" baseline="0">
              <a:solidFill>
                <a:sysClr val="windowText" lastClr="000000"/>
              </a:solidFill>
              <a:latin typeface="+mn-lt"/>
              <a:ea typeface="+mn-ea"/>
              <a:cs typeface="+mn-cs"/>
            </a:defRPr>
          </a:pPr>
          <a:endParaRPr lang="lt-LT"/>
        </a:p>
      </c:txPr>
    </c:title>
    <c:autoTitleDeleted val="0"/>
    <c:plotArea>
      <c:layout/>
      <c:barChart>
        <c:barDir val="bar"/>
        <c:grouping val="clustered"/>
        <c:varyColors val="0"/>
        <c:ser>
          <c:idx val="0"/>
          <c:order val="0"/>
          <c:spPr>
            <a:solidFill>
              <a:schemeClr val="accent1"/>
            </a:solidFill>
            <a:ln>
              <a:noFill/>
            </a:ln>
            <a:effectLst/>
          </c:spPr>
          <c:invertIfNegative val="0"/>
          <c:dPt>
            <c:idx val="1"/>
            <c:invertIfNegative val="0"/>
            <c:bubble3D val="0"/>
            <c:spPr>
              <a:solidFill>
                <a:schemeClr val="accent1">
                  <a:lumMod val="60000"/>
                  <a:lumOff val="40000"/>
                </a:schemeClr>
              </a:solidFill>
              <a:ln>
                <a:noFill/>
              </a:ln>
              <a:effectLst/>
            </c:spPr>
            <c:extLst>
              <c:ext xmlns:c16="http://schemas.microsoft.com/office/drawing/2014/chart" uri="{C3380CC4-5D6E-409C-BE32-E72D297353CC}">
                <c16:uniqueId val="{00000001-F22F-4976-91A6-2A4C851355A9}"/>
              </c:ext>
            </c:extLst>
          </c:dPt>
          <c:dPt>
            <c:idx val="2"/>
            <c:invertIfNegative val="0"/>
            <c:bubble3D val="0"/>
            <c:spPr>
              <a:solidFill>
                <a:schemeClr val="accent5">
                  <a:lumMod val="20000"/>
                  <a:lumOff val="80000"/>
                </a:schemeClr>
              </a:solidFill>
              <a:ln>
                <a:noFill/>
              </a:ln>
              <a:effectLst/>
            </c:spPr>
            <c:extLst>
              <c:ext xmlns:c16="http://schemas.microsoft.com/office/drawing/2014/chart" uri="{C3380CC4-5D6E-409C-BE32-E72D297353CC}">
                <c16:uniqueId val="{00000003-F22F-4976-91A6-2A4C851355A9}"/>
              </c:ext>
            </c:extLst>
          </c:dPt>
          <c:dPt>
            <c:idx val="3"/>
            <c:invertIfNegative val="0"/>
            <c:bubble3D val="0"/>
            <c:spPr>
              <a:solidFill>
                <a:schemeClr val="accent6">
                  <a:lumMod val="60000"/>
                  <a:lumOff val="40000"/>
                </a:schemeClr>
              </a:solidFill>
              <a:ln>
                <a:noFill/>
              </a:ln>
              <a:effectLst/>
            </c:spPr>
            <c:extLst>
              <c:ext xmlns:c16="http://schemas.microsoft.com/office/drawing/2014/chart" uri="{C3380CC4-5D6E-409C-BE32-E72D297353CC}">
                <c16:uniqueId val="{00000005-F22F-4976-91A6-2A4C851355A9}"/>
              </c:ext>
            </c:extLst>
          </c:dPt>
          <c:dPt>
            <c:idx val="4"/>
            <c:invertIfNegative val="0"/>
            <c:bubble3D val="0"/>
            <c:spPr>
              <a:solidFill>
                <a:srgbClr val="FF0000"/>
              </a:solidFill>
              <a:ln>
                <a:noFill/>
              </a:ln>
              <a:effectLst/>
            </c:spPr>
            <c:extLst>
              <c:ext xmlns:c16="http://schemas.microsoft.com/office/drawing/2014/chart" uri="{C3380CC4-5D6E-409C-BE32-E72D297353CC}">
                <c16:uniqueId val="{00000007-F22F-4976-91A6-2A4C851355A9}"/>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lt-L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'[Apklausos_rezultatai (5)(1).xlsx]Sheet2'!$B$113:$B$117</c:f>
              <c:strCache>
                <c:ptCount val="5"/>
                <c:pt idx="0">
                  <c:v>1 balas</c:v>
                </c:pt>
                <c:pt idx="1">
                  <c:v>2 balai</c:v>
                </c:pt>
                <c:pt idx="2">
                  <c:v>3 balai</c:v>
                </c:pt>
                <c:pt idx="3">
                  <c:v>4 balai</c:v>
                </c:pt>
                <c:pt idx="4">
                  <c:v>5 balai</c:v>
                </c:pt>
              </c:strCache>
            </c:strRef>
          </c:cat>
          <c:val>
            <c:numRef>
              <c:f>'[Apklausos_rezultatai (5)(1).xlsx]Sheet2'!$C$113:$C$117</c:f>
              <c:numCache>
                <c:formatCode>General</c:formatCode>
                <c:ptCount val="5"/>
                <c:pt idx="0">
                  <c:v>11</c:v>
                </c:pt>
                <c:pt idx="1">
                  <c:v>6</c:v>
                </c:pt>
                <c:pt idx="2">
                  <c:v>8</c:v>
                </c:pt>
                <c:pt idx="3">
                  <c:v>3</c:v>
                </c:pt>
                <c:pt idx="4">
                  <c:v>3</c:v>
                </c:pt>
              </c:numCache>
            </c:numRef>
          </c:val>
          <c:extLst>
            <c:ext xmlns:c16="http://schemas.microsoft.com/office/drawing/2014/chart" uri="{C3380CC4-5D6E-409C-BE32-E72D297353CC}">
              <c16:uniqueId val="{00000008-F22F-4976-91A6-2A4C851355A9}"/>
            </c:ext>
          </c:extLst>
        </c:ser>
        <c:dLbls>
          <c:showLegendKey val="0"/>
          <c:showVal val="0"/>
          <c:showCatName val="0"/>
          <c:showSerName val="0"/>
          <c:showPercent val="0"/>
          <c:showBubbleSize val="0"/>
        </c:dLbls>
        <c:gapWidth val="20"/>
        <c:axId val="91096639"/>
        <c:axId val="91083743"/>
      </c:barChart>
      <c:catAx>
        <c:axId val="9109663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lt-LT"/>
          </a:p>
        </c:txPr>
        <c:crossAx val="91083743"/>
        <c:crosses val="autoZero"/>
        <c:auto val="1"/>
        <c:lblAlgn val="ctr"/>
        <c:lblOffset val="100"/>
        <c:noMultiLvlLbl val="0"/>
      </c:catAx>
      <c:valAx>
        <c:axId val="91083743"/>
        <c:scaling>
          <c:orientation val="minMax"/>
        </c:scaling>
        <c:delete val="1"/>
        <c:axPos val="b"/>
        <c:numFmt formatCode="General" sourceLinked="1"/>
        <c:majorTickMark val="none"/>
        <c:minorTickMark val="none"/>
        <c:tickLblPos val="nextTo"/>
        <c:crossAx val="91096639"/>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ysClr val="windowText" lastClr="000000"/>
                </a:solidFill>
                <a:latin typeface="+mn-lt"/>
                <a:ea typeface="+mn-ea"/>
                <a:cs typeface="+mn-cs"/>
              </a:defRPr>
            </a:pPr>
            <a:r>
              <a:rPr lang="lt-LT" sz="1600" b="1" dirty="0">
                <a:solidFill>
                  <a:sysClr val="windowText" lastClr="000000"/>
                </a:solidFill>
              </a:rPr>
              <a:t>Dėl kitų čia neįvardintų</a:t>
            </a:r>
            <a:r>
              <a:rPr lang="lt-LT" sz="1600" b="1" baseline="0" dirty="0">
                <a:solidFill>
                  <a:sysClr val="windowText" lastClr="000000"/>
                </a:solidFill>
              </a:rPr>
              <a:t> </a:t>
            </a:r>
            <a:endParaRPr lang="lt-LT" sz="1600" b="1" baseline="0" dirty="0" smtClean="0">
              <a:solidFill>
                <a:sysClr val="windowText" lastClr="000000"/>
              </a:solidFill>
            </a:endParaRPr>
          </a:p>
          <a:p>
            <a:pPr>
              <a:defRPr sz="1600" b="1">
                <a:solidFill>
                  <a:sysClr val="windowText" lastClr="000000"/>
                </a:solidFill>
              </a:defRPr>
            </a:pPr>
            <a:r>
              <a:rPr lang="lt-LT" sz="1600" b="1" baseline="0" dirty="0" smtClean="0">
                <a:solidFill>
                  <a:sysClr val="windowText" lastClr="000000"/>
                </a:solidFill>
              </a:rPr>
              <a:t>prielaidų</a:t>
            </a:r>
            <a:endParaRPr lang="lt-LT" sz="1600" b="1" dirty="0">
              <a:solidFill>
                <a:sysClr val="windowText" lastClr="000000"/>
              </a:solidFill>
            </a:endParaRPr>
          </a:p>
        </c:rich>
      </c:tx>
      <c:layout>
        <c:manualLayout>
          <c:xMode val="edge"/>
          <c:yMode val="edge"/>
          <c:x val="0.12931082981715894"/>
          <c:y val="5.9206631142687982E-2"/>
        </c:manualLayout>
      </c:layout>
      <c:overlay val="0"/>
      <c:spPr>
        <a:noFill/>
        <a:ln>
          <a:noFill/>
        </a:ln>
        <a:effectLst/>
      </c:spPr>
      <c:txPr>
        <a:bodyPr rot="0" spcFirstLastPara="1" vertOverflow="ellipsis" vert="horz" wrap="square" anchor="ctr" anchorCtr="1"/>
        <a:lstStyle/>
        <a:p>
          <a:pPr>
            <a:defRPr sz="1600" b="1" i="0" u="none" strike="noStrike" kern="1200" spc="0" baseline="0">
              <a:solidFill>
                <a:sysClr val="windowText" lastClr="000000"/>
              </a:solidFill>
              <a:latin typeface="+mn-lt"/>
              <a:ea typeface="+mn-ea"/>
              <a:cs typeface="+mn-cs"/>
            </a:defRPr>
          </a:pPr>
          <a:endParaRPr lang="lt-LT"/>
        </a:p>
      </c:txPr>
    </c:title>
    <c:autoTitleDeleted val="0"/>
    <c:plotArea>
      <c:layout/>
      <c:barChart>
        <c:barDir val="bar"/>
        <c:grouping val="clustered"/>
        <c:varyColors val="0"/>
        <c:ser>
          <c:idx val="0"/>
          <c:order val="0"/>
          <c:spPr>
            <a:solidFill>
              <a:schemeClr val="accent1"/>
            </a:solidFill>
            <a:ln>
              <a:noFill/>
            </a:ln>
            <a:effectLst/>
          </c:spPr>
          <c:invertIfNegative val="0"/>
          <c:dPt>
            <c:idx val="1"/>
            <c:invertIfNegative val="0"/>
            <c:bubble3D val="0"/>
            <c:spPr>
              <a:solidFill>
                <a:schemeClr val="accent1">
                  <a:lumMod val="60000"/>
                  <a:lumOff val="40000"/>
                </a:schemeClr>
              </a:solidFill>
              <a:ln>
                <a:noFill/>
              </a:ln>
              <a:effectLst/>
            </c:spPr>
            <c:extLst>
              <c:ext xmlns:c16="http://schemas.microsoft.com/office/drawing/2014/chart" uri="{C3380CC4-5D6E-409C-BE32-E72D297353CC}">
                <c16:uniqueId val="{00000001-33FE-4795-85E4-0B13B0BA156F}"/>
              </c:ext>
            </c:extLst>
          </c:dPt>
          <c:dPt>
            <c:idx val="2"/>
            <c:invertIfNegative val="0"/>
            <c:bubble3D val="0"/>
            <c:spPr>
              <a:solidFill>
                <a:schemeClr val="accent5">
                  <a:lumMod val="20000"/>
                  <a:lumOff val="80000"/>
                </a:schemeClr>
              </a:solidFill>
              <a:ln>
                <a:noFill/>
              </a:ln>
              <a:effectLst/>
            </c:spPr>
            <c:extLst>
              <c:ext xmlns:c16="http://schemas.microsoft.com/office/drawing/2014/chart" uri="{C3380CC4-5D6E-409C-BE32-E72D297353CC}">
                <c16:uniqueId val="{00000003-33FE-4795-85E4-0B13B0BA156F}"/>
              </c:ext>
            </c:extLst>
          </c:dPt>
          <c:dPt>
            <c:idx val="4"/>
            <c:invertIfNegative val="0"/>
            <c:bubble3D val="0"/>
            <c:spPr>
              <a:solidFill>
                <a:srgbClr val="FF0000"/>
              </a:solidFill>
              <a:ln>
                <a:noFill/>
              </a:ln>
              <a:effectLst/>
            </c:spPr>
            <c:extLst>
              <c:ext xmlns:c16="http://schemas.microsoft.com/office/drawing/2014/chart" uri="{C3380CC4-5D6E-409C-BE32-E72D297353CC}">
                <c16:uniqueId val="{00000005-33FE-4795-85E4-0B13B0BA156F}"/>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lt-L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'[Apklausos_rezultatai (5)(1).xlsx]Sheet2'!$B$119:$B$123</c:f>
              <c:strCache>
                <c:ptCount val="5"/>
                <c:pt idx="0">
                  <c:v>1 balas</c:v>
                </c:pt>
                <c:pt idx="1">
                  <c:v>2 balai</c:v>
                </c:pt>
                <c:pt idx="2">
                  <c:v>3 balai</c:v>
                </c:pt>
                <c:pt idx="3">
                  <c:v>4 balai</c:v>
                </c:pt>
                <c:pt idx="4">
                  <c:v>5 balai</c:v>
                </c:pt>
              </c:strCache>
            </c:strRef>
          </c:cat>
          <c:val>
            <c:numRef>
              <c:f>'[Apklausos_rezultatai (5)(1).xlsx]Sheet2'!$C$119:$C$123</c:f>
              <c:numCache>
                <c:formatCode>General</c:formatCode>
                <c:ptCount val="5"/>
                <c:pt idx="0">
                  <c:v>10</c:v>
                </c:pt>
                <c:pt idx="1">
                  <c:v>5</c:v>
                </c:pt>
                <c:pt idx="2">
                  <c:v>7</c:v>
                </c:pt>
                <c:pt idx="3">
                  <c:v>0</c:v>
                </c:pt>
                <c:pt idx="4">
                  <c:v>9</c:v>
                </c:pt>
              </c:numCache>
            </c:numRef>
          </c:val>
          <c:extLst>
            <c:ext xmlns:c16="http://schemas.microsoft.com/office/drawing/2014/chart" uri="{C3380CC4-5D6E-409C-BE32-E72D297353CC}">
              <c16:uniqueId val="{00000006-33FE-4795-85E4-0B13B0BA156F}"/>
            </c:ext>
          </c:extLst>
        </c:ser>
        <c:dLbls>
          <c:showLegendKey val="0"/>
          <c:showVal val="0"/>
          <c:showCatName val="0"/>
          <c:showSerName val="0"/>
          <c:showPercent val="0"/>
          <c:showBubbleSize val="0"/>
        </c:dLbls>
        <c:gapWidth val="20"/>
        <c:axId val="263786799"/>
        <c:axId val="263781391"/>
      </c:barChart>
      <c:catAx>
        <c:axId val="26378679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lt-LT"/>
          </a:p>
        </c:txPr>
        <c:crossAx val="263781391"/>
        <c:crosses val="autoZero"/>
        <c:auto val="1"/>
        <c:lblAlgn val="ctr"/>
        <c:lblOffset val="100"/>
        <c:noMultiLvlLbl val="0"/>
      </c:catAx>
      <c:valAx>
        <c:axId val="263781391"/>
        <c:scaling>
          <c:orientation val="minMax"/>
        </c:scaling>
        <c:delete val="1"/>
        <c:axPos val="b"/>
        <c:numFmt formatCode="General" sourceLinked="1"/>
        <c:majorTickMark val="none"/>
        <c:minorTickMark val="none"/>
        <c:tickLblPos val="nextTo"/>
        <c:crossAx val="263786799"/>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F7A7-4E02-8B43-0162A78DD5A8}"/>
              </c:ext>
            </c:extLst>
          </c:dPt>
          <c:dPt>
            <c:idx val="1"/>
            <c:bubble3D val="0"/>
            <c:spPr>
              <a:solidFill>
                <a:srgbClr val="FF0000"/>
              </a:solidFill>
              <a:ln w="19050">
                <a:solidFill>
                  <a:schemeClr val="lt1"/>
                </a:solidFill>
              </a:ln>
              <a:effectLst/>
            </c:spPr>
            <c:extLst>
              <c:ext xmlns:c16="http://schemas.microsoft.com/office/drawing/2014/chart" uri="{C3380CC4-5D6E-409C-BE32-E72D297353CC}">
                <c16:uniqueId val="{00000003-F7A7-4E02-8B43-0162A78DD5A8}"/>
              </c:ext>
            </c:extLst>
          </c:dPt>
          <c:dPt>
            <c:idx val="2"/>
            <c:bubble3D val="0"/>
            <c:spPr>
              <a:solidFill>
                <a:schemeClr val="accent6">
                  <a:lumMod val="60000"/>
                  <a:lumOff val="40000"/>
                </a:schemeClr>
              </a:solidFill>
              <a:ln w="19050">
                <a:solidFill>
                  <a:schemeClr val="lt1"/>
                </a:solidFill>
              </a:ln>
              <a:effectLst/>
            </c:spPr>
            <c:extLst>
              <c:ext xmlns:c16="http://schemas.microsoft.com/office/drawing/2014/chart" uri="{C3380CC4-5D6E-409C-BE32-E72D297353CC}">
                <c16:uniqueId val="{00000005-F7A7-4E02-8B43-0162A78DD5A8}"/>
              </c:ext>
            </c:extLst>
          </c:dPt>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lt-LT"/>
              </a:p>
            </c:txPr>
            <c:showLegendKey val="0"/>
            <c:showVal val="1"/>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'[Apklausos_rezultatai (5)(1).xlsx]Sheet2'!$B$125:$B$127</c:f>
              <c:strCache>
                <c:ptCount val="3"/>
                <c:pt idx="0">
                  <c:v>Taip</c:v>
                </c:pt>
                <c:pt idx="1">
                  <c:v>Ne </c:v>
                </c:pt>
                <c:pt idx="2">
                  <c:v>Nežinau</c:v>
                </c:pt>
              </c:strCache>
            </c:strRef>
          </c:cat>
          <c:val>
            <c:numRef>
              <c:f>'[Apklausos_rezultatai (5)(1).xlsx]Sheet2'!$C$125:$C$127</c:f>
              <c:numCache>
                <c:formatCode>General</c:formatCode>
                <c:ptCount val="3"/>
                <c:pt idx="0">
                  <c:v>26</c:v>
                </c:pt>
                <c:pt idx="1">
                  <c:v>2</c:v>
                </c:pt>
                <c:pt idx="2">
                  <c:v>3</c:v>
                </c:pt>
              </c:numCache>
            </c:numRef>
          </c:val>
          <c:extLst>
            <c:ext xmlns:c16="http://schemas.microsoft.com/office/drawing/2014/chart" uri="{C3380CC4-5D6E-409C-BE32-E72D297353CC}">
              <c16:uniqueId val="{00000006-F7A7-4E02-8B43-0162A78DD5A8}"/>
            </c:ext>
          </c:extLst>
        </c:ser>
        <c:dLbls>
          <c:showLegendKey val="0"/>
          <c:showVal val="0"/>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chemeClr val="accent5">
                  <a:lumMod val="20000"/>
                  <a:lumOff val="80000"/>
                </a:schemeClr>
              </a:solidFill>
              <a:ln>
                <a:noFill/>
              </a:ln>
              <a:effectLst/>
            </c:spPr>
            <c:extLst>
              <c:ext xmlns:c16="http://schemas.microsoft.com/office/drawing/2014/chart" uri="{C3380CC4-5D6E-409C-BE32-E72D297353CC}">
                <c16:uniqueId val="{00000004-88A5-4AE0-85B2-878A7E537176}"/>
              </c:ext>
            </c:extLst>
          </c:dPt>
          <c:dPt>
            <c:idx val="1"/>
            <c:invertIfNegative val="0"/>
            <c:bubble3D val="0"/>
            <c:spPr>
              <a:solidFill>
                <a:schemeClr val="accent5">
                  <a:lumMod val="40000"/>
                  <a:lumOff val="60000"/>
                </a:schemeClr>
              </a:solidFill>
              <a:ln>
                <a:noFill/>
              </a:ln>
              <a:effectLst/>
            </c:spPr>
            <c:extLst>
              <c:ext xmlns:c16="http://schemas.microsoft.com/office/drawing/2014/chart" uri="{C3380CC4-5D6E-409C-BE32-E72D297353CC}">
                <c16:uniqueId val="{00000003-88A5-4AE0-85B2-878A7E537176}"/>
              </c:ext>
            </c:extLst>
          </c:dPt>
          <c:dPt>
            <c:idx val="2"/>
            <c:invertIfNegative val="0"/>
            <c:bubble3D val="0"/>
            <c:spPr>
              <a:solidFill>
                <a:schemeClr val="accent5">
                  <a:lumMod val="60000"/>
                  <a:lumOff val="40000"/>
                </a:schemeClr>
              </a:solidFill>
              <a:ln>
                <a:noFill/>
              </a:ln>
              <a:effectLst/>
            </c:spPr>
            <c:extLst>
              <c:ext xmlns:c16="http://schemas.microsoft.com/office/drawing/2014/chart" uri="{C3380CC4-5D6E-409C-BE32-E72D297353CC}">
                <c16:uniqueId val="{00000002-88A5-4AE0-85B2-878A7E537176}"/>
              </c:ext>
            </c:extLst>
          </c:dPt>
          <c:dPt>
            <c:idx val="3"/>
            <c:invertIfNegative val="0"/>
            <c:bubble3D val="0"/>
            <c:spPr>
              <a:solidFill>
                <a:schemeClr val="accent1">
                  <a:lumMod val="60000"/>
                  <a:lumOff val="40000"/>
                </a:schemeClr>
              </a:solidFill>
              <a:ln>
                <a:noFill/>
              </a:ln>
              <a:effectLst/>
            </c:spPr>
            <c:extLst>
              <c:ext xmlns:c16="http://schemas.microsoft.com/office/drawing/2014/chart" uri="{C3380CC4-5D6E-409C-BE32-E72D297353CC}">
                <c16:uniqueId val="{00000001-88A5-4AE0-85B2-878A7E537176}"/>
              </c:ext>
            </c:extLst>
          </c:dPt>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lt-L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'[Apklausos_rezultatai (5)(1).xlsx]Sheet2'!$B$129:$B$134</c:f>
              <c:strCache>
                <c:ptCount val="6"/>
                <c:pt idx="0">
                  <c:v>Nežinau / Neturiu nuomonės</c:v>
                </c:pt>
                <c:pt idx="1">
                  <c:v>Ūkio subjektų priežiūra ir kontrolė</c:v>
                </c:pt>
                <c:pt idx="2">
                  <c:v>Priėmimo į darbą konkursai</c:v>
                </c:pt>
                <c:pt idx="3">
                  <c:v>Sprendimų priėmimas</c:v>
                </c:pt>
                <c:pt idx="4">
                  <c:v>Skundų tyrimas</c:v>
                </c:pt>
                <c:pt idx="5">
                  <c:v>Viešieji pirkimai</c:v>
                </c:pt>
              </c:strCache>
            </c:strRef>
          </c:cat>
          <c:val>
            <c:numRef>
              <c:f>'[Apklausos_rezultatai (5)(1).xlsx]Sheet2'!$C$129:$C$134</c:f>
              <c:numCache>
                <c:formatCode>General</c:formatCode>
                <c:ptCount val="6"/>
                <c:pt idx="0">
                  <c:v>4</c:v>
                </c:pt>
                <c:pt idx="1">
                  <c:v>7</c:v>
                </c:pt>
                <c:pt idx="2">
                  <c:v>11</c:v>
                </c:pt>
                <c:pt idx="3">
                  <c:v>8</c:v>
                </c:pt>
                <c:pt idx="4">
                  <c:v>0</c:v>
                </c:pt>
                <c:pt idx="5">
                  <c:v>9</c:v>
                </c:pt>
              </c:numCache>
            </c:numRef>
          </c:val>
          <c:extLst>
            <c:ext xmlns:c16="http://schemas.microsoft.com/office/drawing/2014/chart" uri="{C3380CC4-5D6E-409C-BE32-E72D297353CC}">
              <c16:uniqueId val="{00000000-88A5-4AE0-85B2-878A7E537176}"/>
            </c:ext>
          </c:extLst>
        </c:ser>
        <c:dLbls>
          <c:showLegendKey val="0"/>
          <c:showVal val="0"/>
          <c:showCatName val="0"/>
          <c:showSerName val="0"/>
          <c:showPercent val="0"/>
          <c:showBubbleSize val="0"/>
        </c:dLbls>
        <c:gapWidth val="20"/>
        <c:axId val="263793039"/>
        <c:axId val="263788047"/>
      </c:barChart>
      <c:catAx>
        <c:axId val="26379303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lt-LT"/>
          </a:p>
        </c:txPr>
        <c:crossAx val="263788047"/>
        <c:crosses val="autoZero"/>
        <c:auto val="1"/>
        <c:lblAlgn val="ctr"/>
        <c:lblOffset val="100"/>
        <c:noMultiLvlLbl val="0"/>
      </c:catAx>
      <c:valAx>
        <c:axId val="263788047"/>
        <c:scaling>
          <c:orientation val="minMax"/>
        </c:scaling>
        <c:delete val="1"/>
        <c:axPos val="b"/>
        <c:numFmt formatCode="General" sourceLinked="1"/>
        <c:majorTickMark val="none"/>
        <c:minorTickMark val="none"/>
        <c:tickLblPos val="nextTo"/>
        <c:crossAx val="263793039"/>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Pt>
            <c:idx val="2"/>
            <c:invertIfNegative val="0"/>
            <c:bubble3D val="0"/>
            <c:spPr>
              <a:solidFill>
                <a:schemeClr val="accent1">
                  <a:lumMod val="40000"/>
                  <a:lumOff val="60000"/>
                </a:schemeClr>
              </a:solidFill>
              <a:ln>
                <a:noFill/>
              </a:ln>
              <a:effectLst/>
            </c:spPr>
            <c:extLst>
              <c:ext xmlns:c16="http://schemas.microsoft.com/office/drawing/2014/chart" uri="{C3380CC4-5D6E-409C-BE32-E72D297353CC}">
                <c16:uniqueId val="{00000001-9B59-40AD-9860-3E51151B9CE4}"/>
              </c:ext>
            </c:extLst>
          </c:dPt>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'[Apklausos_rezultatai (5)(1).xlsx]Sheet2'!$B$140:$B$144</c:f>
              <c:strCache>
                <c:ptCount val="5"/>
                <c:pt idx="0">
                  <c:v>Kita</c:v>
                </c:pt>
                <c:pt idx="1">
                  <c:v>Ne, tokios praktikos nėra</c:v>
                </c:pt>
                <c:pt idx="2">
                  <c:v>Neteko girdėti, nežinau</c:v>
                </c:pt>
                <c:pt idx="3">
                  <c:v>Taip, pasitaiko pavienių atvejų</c:v>
                </c:pt>
                <c:pt idx="4">
                  <c:v>Taip, tai normali praktika</c:v>
                </c:pt>
              </c:strCache>
            </c:strRef>
          </c:cat>
          <c:val>
            <c:numRef>
              <c:f>'[Apklausos_rezultatai (5)(1).xlsx]Sheet2'!$C$140:$C$144</c:f>
              <c:numCache>
                <c:formatCode>General</c:formatCode>
                <c:ptCount val="5"/>
                <c:pt idx="0">
                  <c:v>0</c:v>
                </c:pt>
                <c:pt idx="1">
                  <c:v>14</c:v>
                </c:pt>
                <c:pt idx="2">
                  <c:v>20</c:v>
                </c:pt>
                <c:pt idx="3">
                  <c:v>0</c:v>
                </c:pt>
                <c:pt idx="4">
                  <c:v>0</c:v>
                </c:pt>
              </c:numCache>
            </c:numRef>
          </c:val>
          <c:extLst>
            <c:ext xmlns:c16="http://schemas.microsoft.com/office/drawing/2014/chart" uri="{C3380CC4-5D6E-409C-BE32-E72D297353CC}">
              <c16:uniqueId val="{00000002-9B59-40AD-9860-3E51151B9CE4}"/>
            </c:ext>
          </c:extLst>
        </c:ser>
        <c:dLbls>
          <c:showLegendKey val="0"/>
          <c:showVal val="0"/>
          <c:showCatName val="0"/>
          <c:showSerName val="0"/>
          <c:showPercent val="0"/>
          <c:showBubbleSize val="0"/>
        </c:dLbls>
        <c:gapWidth val="22"/>
        <c:axId val="263762255"/>
        <c:axId val="263761007"/>
      </c:barChart>
      <c:catAx>
        <c:axId val="26376225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lt-LT"/>
          </a:p>
        </c:txPr>
        <c:crossAx val="263761007"/>
        <c:crosses val="autoZero"/>
        <c:auto val="1"/>
        <c:lblAlgn val="ctr"/>
        <c:lblOffset val="100"/>
        <c:noMultiLvlLbl val="0"/>
      </c:catAx>
      <c:valAx>
        <c:axId val="263761007"/>
        <c:scaling>
          <c:orientation val="minMax"/>
        </c:scaling>
        <c:delete val="1"/>
        <c:axPos val="b"/>
        <c:numFmt formatCode="General" sourceLinked="1"/>
        <c:majorTickMark val="none"/>
        <c:minorTickMark val="none"/>
        <c:tickLblPos val="nextTo"/>
        <c:crossAx val="26376225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chemeClr val="accent1">
                  <a:lumMod val="60000"/>
                  <a:lumOff val="40000"/>
                </a:schemeClr>
              </a:solidFill>
              <a:ln>
                <a:noFill/>
              </a:ln>
              <a:effectLst/>
            </c:spPr>
            <c:extLst>
              <c:ext xmlns:c16="http://schemas.microsoft.com/office/drawing/2014/chart" uri="{C3380CC4-5D6E-409C-BE32-E72D297353CC}">
                <c16:uniqueId val="{00000001-FA0D-4DD7-BA55-F8D2F7077F79}"/>
              </c:ext>
            </c:extLst>
          </c:dPt>
          <c:dPt>
            <c:idx val="2"/>
            <c:invertIfNegative val="0"/>
            <c:bubble3D val="0"/>
            <c:spPr>
              <a:solidFill>
                <a:srgbClr val="FF0000"/>
              </a:solidFill>
              <a:ln>
                <a:noFill/>
              </a:ln>
              <a:effectLst/>
            </c:spPr>
            <c:extLst>
              <c:ext xmlns:c16="http://schemas.microsoft.com/office/drawing/2014/chart" uri="{C3380CC4-5D6E-409C-BE32-E72D297353CC}">
                <c16:uniqueId val="{00000003-FA0D-4DD7-BA55-F8D2F7077F79}"/>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'[Apklausos_rezultatai (5)(1).xlsx]Sheet2'!$E$140:$E$142</c:f>
              <c:strCache>
                <c:ptCount val="3"/>
                <c:pt idx="0">
                  <c:v>Taip, pranešiau</c:v>
                </c:pt>
                <c:pt idx="1">
                  <c:v>Ne, nesusidūriau</c:v>
                </c:pt>
                <c:pt idx="2">
                  <c:v>Ne, nepranešiau</c:v>
                </c:pt>
              </c:strCache>
            </c:strRef>
          </c:cat>
          <c:val>
            <c:numRef>
              <c:f>'[Apklausos_rezultatai (5)(1).xlsx]Sheet2'!$F$140:$F$142</c:f>
              <c:numCache>
                <c:formatCode>General</c:formatCode>
                <c:ptCount val="3"/>
                <c:pt idx="0">
                  <c:v>1</c:v>
                </c:pt>
                <c:pt idx="1">
                  <c:v>30</c:v>
                </c:pt>
                <c:pt idx="2">
                  <c:v>1</c:v>
                </c:pt>
              </c:numCache>
            </c:numRef>
          </c:val>
          <c:extLst>
            <c:ext xmlns:c16="http://schemas.microsoft.com/office/drawing/2014/chart" uri="{C3380CC4-5D6E-409C-BE32-E72D297353CC}">
              <c16:uniqueId val="{00000004-FA0D-4DD7-BA55-F8D2F7077F79}"/>
            </c:ext>
          </c:extLst>
        </c:ser>
        <c:dLbls>
          <c:showLegendKey val="0"/>
          <c:showVal val="0"/>
          <c:showCatName val="0"/>
          <c:showSerName val="0"/>
          <c:showPercent val="0"/>
          <c:showBubbleSize val="0"/>
        </c:dLbls>
        <c:gapWidth val="40"/>
        <c:axId val="263780143"/>
        <c:axId val="263761423"/>
      </c:barChart>
      <c:catAx>
        <c:axId val="263780143"/>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lt-LT"/>
          </a:p>
        </c:txPr>
        <c:crossAx val="263761423"/>
        <c:crosses val="autoZero"/>
        <c:auto val="1"/>
        <c:lblAlgn val="ctr"/>
        <c:lblOffset val="100"/>
        <c:noMultiLvlLbl val="0"/>
      </c:catAx>
      <c:valAx>
        <c:axId val="263761423"/>
        <c:scaling>
          <c:orientation val="minMax"/>
        </c:scaling>
        <c:delete val="1"/>
        <c:axPos val="b"/>
        <c:numFmt formatCode="General" sourceLinked="1"/>
        <c:majorTickMark val="none"/>
        <c:minorTickMark val="none"/>
        <c:tickLblPos val="nextTo"/>
        <c:crossAx val="263780143"/>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C19E-44A4-A41C-D75F0DBA2B14}"/>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C19E-44A4-A41C-D75F0DBA2B14}"/>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C19E-44A4-A41C-D75F0DBA2B14}"/>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C19E-44A4-A41C-D75F0DBA2B14}"/>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lt-LT"/>
              </a:p>
            </c:txPr>
            <c:showLegendKey val="0"/>
            <c:showVal val="1"/>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'[Apklausos_rezultatai (5).xlsx]Sheet2'!$D$32:$D$35</c:f>
              <c:strCache>
                <c:ptCount val="4"/>
                <c:pt idx="0">
                  <c:v>Iki 5 metų</c:v>
                </c:pt>
                <c:pt idx="1">
                  <c:v>Nuo 5 iki 10 metų</c:v>
                </c:pt>
                <c:pt idx="2">
                  <c:v>Nuo 10 iki 15 metų</c:v>
                </c:pt>
                <c:pt idx="3">
                  <c:v>15 metų ir daugiau</c:v>
                </c:pt>
              </c:strCache>
            </c:strRef>
          </c:cat>
          <c:val>
            <c:numRef>
              <c:f>'[Apklausos_rezultatai (5).xlsx]Sheet2'!$E$32:$E$35</c:f>
              <c:numCache>
                <c:formatCode>General</c:formatCode>
                <c:ptCount val="4"/>
                <c:pt idx="0">
                  <c:v>17</c:v>
                </c:pt>
                <c:pt idx="1">
                  <c:v>2</c:v>
                </c:pt>
                <c:pt idx="2">
                  <c:v>3</c:v>
                </c:pt>
                <c:pt idx="3">
                  <c:v>9</c:v>
                </c:pt>
              </c:numCache>
            </c:numRef>
          </c:val>
          <c:extLst>
            <c:ext xmlns:c16="http://schemas.microsoft.com/office/drawing/2014/chart" uri="{C3380CC4-5D6E-409C-BE32-E72D297353CC}">
              <c16:uniqueId val="{00000008-C19E-44A4-A41C-D75F0DBA2B14}"/>
            </c:ext>
          </c:extLst>
        </c:ser>
        <c:dLbls>
          <c:showLegendKey val="0"/>
          <c:showVal val="0"/>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Pt>
            <c:idx val="6"/>
            <c:invertIfNegative val="0"/>
            <c:bubble3D val="0"/>
            <c:spPr>
              <a:solidFill>
                <a:schemeClr val="accent1">
                  <a:lumMod val="40000"/>
                  <a:lumOff val="60000"/>
                </a:schemeClr>
              </a:solidFill>
              <a:ln>
                <a:noFill/>
              </a:ln>
              <a:effectLst/>
            </c:spPr>
            <c:extLst>
              <c:ext xmlns:c16="http://schemas.microsoft.com/office/drawing/2014/chart" uri="{C3380CC4-5D6E-409C-BE32-E72D297353CC}">
                <c16:uniqueId val="{00000001-AC3B-496B-BC10-F946DF35AAB4}"/>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ysClr val="windowText" lastClr="000000"/>
                    </a:solidFill>
                    <a:latin typeface="+mn-lt"/>
                    <a:ea typeface="+mn-ea"/>
                    <a:cs typeface="+mn-cs"/>
                  </a:defRPr>
                </a:pPr>
                <a:endParaRPr lang="lt-L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'[Apklausos_rezultatai (5)(1).xlsx]Sheet2'!$B$148:$B$155</c:f>
              <c:strCache>
                <c:ptCount val="8"/>
                <c:pt idx="0">
                  <c:v>visi žino apie tuos atvejus, bet niekas nepraneša</c:v>
                </c:pt>
                <c:pt idx="1">
                  <c:v>nežinojau kam pranešti</c:v>
                </c:pt>
                <c:pt idx="2">
                  <c:v>nebuvo aišku ar tai  korupcijos atvejis</c:v>
                </c:pt>
                <c:pt idx="3">
                  <c:v>nenorėjau nieko išduoti, sukelti papildomų rūpesčių</c:v>
                </c:pt>
                <c:pt idx="4">
                  <c:v>atvejis toks nereikšmingas, kad apie jį neverta pranešti</c:v>
                </c:pt>
                <c:pt idx="5">
                  <c:v>pranešėjai nukenčia skaudžiausiai</c:v>
                </c:pt>
                <c:pt idx="6">
                  <c:v>nesijaučiau saugus pranešdamas</c:v>
                </c:pt>
                <c:pt idx="7">
                  <c:v>neverta pranešti, nes su tuo susijusių asmenų nenubaustų</c:v>
                </c:pt>
              </c:strCache>
            </c:strRef>
          </c:cat>
          <c:val>
            <c:numRef>
              <c:f>'[Apklausos_rezultatai (5)(1).xlsx]Sheet2'!$C$148:$C$155</c:f>
              <c:numCache>
                <c:formatCode>General</c:formatCode>
                <c:ptCount val="8"/>
                <c:pt idx="0">
                  <c:v>0</c:v>
                </c:pt>
                <c:pt idx="1">
                  <c:v>0</c:v>
                </c:pt>
                <c:pt idx="2">
                  <c:v>0</c:v>
                </c:pt>
                <c:pt idx="3">
                  <c:v>0</c:v>
                </c:pt>
                <c:pt idx="4">
                  <c:v>0</c:v>
                </c:pt>
                <c:pt idx="5">
                  <c:v>0</c:v>
                </c:pt>
                <c:pt idx="6">
                  <c:v>1</c:v>
                </c:pt>
                <c:pt idx="7">
                  <c:v>1</c:v>
                </c:pt>
              </c:numCache>
            </c:numRef>
          </c:val>
          <c:extLst>
            <c:ext xmlns:c16="http://schemas.microsoft.com/office/drawing/2014/chart" uri="{C3380CC4-5D6E-409C-BE32-E72D297353CC}">
              <c16:uniqueId val="{00000002-AC3B-496B-BC10-F946DF35AAB4}"/>
            </c:ext>
          </c:extLst>
        </c:ser>
        <c:dLbls>
          <c:showLegendKey val="0"/>
          <c:showVal val="0"/>
          <c:showCatName val="0"/>
          <c:showSerName val="0"/>
          <c:showPercent val="0"/>
          <c:showBubbleSize val="0"/>
        </c:dLbls>
        <c:gapWidth val="32"/>
        <c:axId val="263770991"/>
        <c:axId val="263783471"/>
      </c:barChart>
      <c:catAx>
        <c:axId val="263770991"/>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lt-LT"/>
          </a:p>
        </c:txPr>
        <c:crossAx val="263783471"/>
        <c:crosses val="autoZero"/>
        <c:auto val="1"/>
        <c:lblAlgn val="ctr"/>
        <c:lblOffset val="100"/>
        <c:noMultiLvlLbl val="0"/>
      </c:catAx>
      <c:valAx>
        <c:axId val="263783471"/>
        <c:scaling>
          <c:orientation val="minMax"/>
        </c:scaling>
        <c:delete val="1"/>
        <c:axPos val="b"/>
        <c:numFmt formatCode="General" sourceLinked="1"/>
        <c:majorTickMark val="none"/>
        <c:minorTickMark val="none"/>
        <c:tickLblPos val="nextTo"/>
        <c:crossAx val="263770991"/>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78EB-43A4-9730-9E3A8CD488BB}"/>
              </c:ext>
            </c:extLst>
          </c:dPt>
          <c:dPt>
            <c:idx val="1"/>
            <c:bubble3D val="0"/>
            <c:spPr>
              <a:solidFill>
                <a:srgbClr val="FF0000"/>
              </a:solidFill>
              <a:ln w="19050">
                <a:solidFill>
                  <a:schemeClr val="lt1"/>
                </a:solidFill>
              </a:ln>
              <a:effectLst/>
            </c:spPr>
            <c:extLst>
              <c:ext xmlns:c16="http://schemas.microsoft.com/office/drawing/2014/chart" uri="{C3380CC4-5D6E-409C-BE32-E72D297353CC}">
                <c16:uniqueId val="{00000003-78EB-43A4-9730-9E3A8CD488BB}"/>
              </c:ext>
            </c:extLst>
          </c:dPt>
          <c:dPt>
            <c:idx val="2"/>
            <c:bubble3D val="0"/>
            <c:spPr>
              <a:solidFill>
                <a:schemeClr val="accent6">
                  <a:lumMod val="60000"/>
                  <a:lumOff val="40000"/>
                </a:schemeClr>
              </a:solidFill>
              <a:ln w="19050">
                <a:solidFill>
                  <a:schemeClr val="lt1"/>
                </a:solidFill>
              </a:ln>
              <a:effectLst/>
            </c:spPr>
            <c:extLst>
              <c:ext xmlns:c16="http://schemas.microsoft.com/office/drawing/2014/chart" uri="{C3380CC4-5D6E-409C-BE32-E72D297353CC}">
                <c16:uniqueId val="{00000005-78EB-43A4-9730-9E3A8CD488BB}"/>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lt-LT"/>
              </a:p>
            </c:txPr>
            <c:showLegendKey val="0"/>
            <c:showVal val="1"/>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'[Apklausos_rezultatai (5)(1).xlsx]Sheet2'!$B$159:$B$161</c:f>
              <c:strCache>
                <c:ptCount val="3"/>
                <c:pt idx="0">
                  <c:v>Taip</c:v>
                </c:pt>
                <c:pt idx="1">
                  <c:v>Ne </c:v>
                </c:pt>
                <c:pt idx="2">
                  <c:v>Nežinau</c:v>
                </c:pt>
              </c:strCache>
            </c:strRef>
          </c:cat>
          <c:val>
            <c:numRef>
              <c:f>'[Apklausos_rezultatai (5)(1).xlsx]Sheet2'!$C$159:$C$161</c:f>
              <c:numCache>
                <c:formatCode>General</c:formatCode>
                <c:ptCount val="3"/>
                <c:pt idx="0">
                  <c:v>24</c:v>
                </c:pt>
                <c:pt idx="1">
                  <c:v>1</c:v>
                </c:pt>
                <c:pt idx="2">
                  <c:v>6</c:v>
                </c:pt>
              </c:numCache>
            </c:numRef>
          </c:val>
          <c:extLst>
            <c:ext xmlns:c16="http://schemas.microsoft.com/office/drawing/2014/chart" uri="{C3380CC4-5D6E-409C-BE32-E72D297353CC}">
              <c16:uniqueId val="{00000006-78EB-43A4-9730-9E3A8CD488BB}"/>
            </c:ext>
          </c:extLst>
        </c:ser>
        <c:dLbls>
          <c:showLegendKey val="0"/>
          <c:showVal val="0"/>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lt-L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'[Apklausos_rezultatai (5)(1).xlsx]Sheet2'!$B$168:$B$171</c:f>
              <c:strCache>
                <c:ptCount val="4"/>
                <c:pt idx="0">
                  <c:v>Taip, buvo daromas spaudimas iš vadovų</c:v>
                </c:pt>
                <c:pt idx="1">
                  <c:v>Taip, buvo daromas spaudimas iš kitų institucijų</c:v>
                </c:pt>
                <c:pt idx="2">
                  <c:v>Nepasiduodu įtakai (spaudimui), dirbu nešališkai </c:v>
                </c:pt>
                <c:pt idx="3">
                  <c:v>Ne, nebuvo daromas spaudimas </c:v>
                </c:pt>
              </c:strCache>
            </c:strRef>
          </c:cat>
          <c:val>
            <c:numRef>
              <c:f>'[Apklausos_rezultatai (5)(1).xlsx]Sheet2'!$C$168:$C$171</c:f>
              <c:numCache>
                <c:formatCode>General</c:formatCode>
                <c:ptCount val="4"/>
                <c:pt idx="0">
                  <c:v>0</c:v>
                </c:pt>
                <c:pt idx="1">
                  <c:v>0</c:v>
                </c:pt>
                <c:pt idx="2">
                  <c:v>6</c:v>
                </c:pt>
                <c:pt idx="3">
                  <c:v>27</c:v>
                </c:pt>
              </c:numCache>
            </c:numRef>
          </c:val>
          <c:extLst>
            <c:ext xmlns:c16="http://schemas.microsoft.com/office/drawing/2014/chart" uri="{C3380CC4-5D6E-409C-BE32-E72D297353CC}">
              <c16:uniqueId val="{00000000-0F63-45AE-96E8-23B30141104D}"/>
            </c:ext>
          </c:extLst>
        </c:ser>
        <c:dLbls>
          <c:showLegendKey val="0"/>
          <c:showVal val="0"/>
          <c:showCatName val="0"/>
          <c:showSerName val="0"/>
          <c:showPercent val="0"/>
          <c:showBubbleSize val="0"/>
        </c:dLbls>
        <c:gapWidth val="21"/>
        <c:axId val="91096223"/>
        <c:axId val="91080831"/>
      </c:barChart>
      <c:catAx>
        <c:axId val="91096223"/>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lt-LT"/>
          </a:p>
        </c:txPr>
        <c:crossAx val="91080831"/>
        <c:crosses val="autoZero"/>
        <c:auto val="1"/>
        <c:lblAlgn val="ctr"/>
        <c:lblOffset val="100"/>
        <c:noMultiLvlLbl val="0"/>
      </c:catAx>
      <c:valAx>
        <c:axId val="91080831"/>
        <c:scaling>
          <c:orientation val="minMax"/>
        </c:scaling>
        <c:delete val="1"/>
        <c:axPos val="b"/>
        <c:numFmt formatCode="General" sourceLinked="1"/>
        <c:majorTickMark val="none"/>
        <c:minorTickMark val="none"/>
        <c:tickLblPos val="nextTo"/>
        <c:crossAx val="91096223"/>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1809729662243621"/>
          <c:y val="0.1208881688935254"/>
          <c:w val="0.37371532017993908"/>
          <c:h val="0.80068778504460403"/>
        </c:manualLayout>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0B63-4BD2-A867-B2B4DF8C5B23}"/>
              </c:ext>
            </c:extLst>
          </c:dPt>
          <c:dPt>
            <c:idx val="1"/>
            <c:bubble3D val="0"/>
            <c:spPr>
              <a:solidFill>
                <a:srgbClr val="FF0000"/>
              </a:solidFill>
              <a:ln w="19050">
                <a:solidFill>
                  <a:schemeClr val="lt1"/>
                </a:solidFill>
              </a:ln>
              <a:effectLst/>
            </c:spPr>
            <c:extLst>
              <c:ext xmlns:c16="http://schemas.microsoft.com/office/drawing/2014/chart" uri="{C3380CC4-5D6E-409C-BE32-E72D297353CC}">
                <c16:uniqueId val="{00000003-0B63-4BD2-A867-B2B4DF8C5B23}"/>
              </c:ext>
            </c:extLst>
          </c:dPt>
          <c:dPt>
            <c:idx val="2"/>
            <c:bubble3D val="0"/>
            <c:spPr>
              <a:solidFill>
                <a:schemeClr val="accent6">
                  <a:lumMod val="60000"/>
                  <a:lumOff val="40000"/>
                </a:schemeClr>
              </a:solidFill>
              <a:ln w="19050">
                <a:solidFill>
                  <a:schemeClr val="lt1"/>
                </a:solidFill>
              </a:ln>
              <a:effectLst/>
            </c:spPr>
            <c:extLst>
              <c:ext xmlns:c16="http://schemas.microsoft.com/office/drawing/2014/chart" uri="{C3380CC4-5D6E-409C-BE32-E72D297353CC}">
                <c16:uniqueId val="{00000005-0B63-4BD2-A867-B2B4DF8C5B23}"/>
              </c:ext>
            </c:extLst>
          </c:dPt>
          <c:dLbls>
            <c:dLbl>
              <c:idx val="0"/>
              <c:layout>
                <c:manualLayout>
                  <c:x val="-9.6928330065527507E-2"/>
                  <c:y val="-0.20313131313131313"/>
                </c:manualLayout>
              </c:layou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0B63-4BD2-A867-B2B4DF8C5B23}"/>
                </c:ext>
              </c:extLst>
            </c:dLbl>
            <c:dLbl>
              <c:idx val="1"/>
              <c:layout>
                <c:manualLayout>
                  <c:x val="-8.651766046209923E-2"/>
                  <c:y val="5.8442296985604075E-2"/>
                </c:manualLayout>
              </c:layou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0B63-4BD2-A867-B2B4DF8C5B23}"/>
                </c:ext>
              </c:extLst>
            </c:dLbl>
            <c:dLbl>
              <c:idx val="2"/>
              <c:layout>
                <c:manualLayout>
                  <c:x val="0.14972304490778252"/>
                  <c:y val="5.2604788037858901E-3"/>
                </c:manualLayout>
              </c:layou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0B63-4BD2-A867-B2B4DF8C5B23}"/>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lt-LT"/>
              </a:p>
            </c:txPr>
            <c:showLegendKey val="0"/>
            <c:showVal val="1"/>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'[Apklausos_rezultatai (5).xlsx]Sheet2'!$D$41:$D$43</c:f>
              <c:strCache>
                <c:ptCount val="3"/>
                <c:pt idx="0">
                  <c:v>Taip</c:v>
                </c:pt>
                <c:pt idx="1">
                  <c:v>Ne </c:v>
                </c:pt>
                <c:pt idx="2">
                  <c:v>Iš dalies </c:v>
                </c:pt>
              </c:strCache>
            </c:strRef>
          </c:cat>
          <c:val>
            <c:numRef>
              <c:f>'[Apklausos_rezultatai (5).xlsx]Sheet2'!$E$41:$E$43</c:f>
              <c:numCache>
                <c:formatCode>General</c:formatCode>
                <c:ptCount val="3"/>
                <c:pt idx="0">
                  <c:v>29</c:v>
                </c:pt>
                <c:pt idx="1">
                  <c:v>1</c:v>
                </c:pt>
                <c:pt idx="2">
                  <c:v>1</c:v>
                </c:pt>
              </c:numCache>
            </c:numRef>
          </c:val>
          <c:extLst>
            <c:ext xmlns:c16="http://schemas.microsoft.com/office/drawing/2014/chart" uri="{C3380CC4-5D6E-409C-BE32-E72D297353CC}">
              <c16:uniqueId val="{00000006-0B63-4BD2-A867-B2B4DF8C5B23}"/>
            </c:ext>
          </c:extLst>
        </c:ser>
        <c:dLbls>
          <c:showLegendKey val="0"/>
          <c:showVal val="0"/>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8450354044707201"/>
          <c:y val="0.1047300302344856"/>
          <c:w val="0.40832874475936559"/>
          <c:h val="0.84332767216074744"/>
        </c:manualLayout>
      </c:layout>
      <c:pieChart>
        <c:varyColors val="1"/>
        <c:ser>
          <c:idx val="0"/>
          <c:order val="0"/>
          <c:spPr>
            <a:solidFill>
              <a:srgbClr val="FF0000"/>
            </a:solidFill>
          </c:spPr>
          <c:dPt>
            <c:idx val="0"/>
            <c:bubble3D val="0"/>
            <c:spPr>
              <a:solidFill>
                <a:srgbClr val="FF0000"/>
              </a:solidFill>
              <a:ln w="19050">
                <a:solidFill>
                  <a:schemeClr val="lt1"/>
                </a:solidFill>
              </a:ln>
              <a:effectLst/>
            </c:spPr>
            <c:extLst>
              <c:ext xmlns:c16="http://schemas.microsoft.com/office/drawing/2014/chart" uri="{C3380CC4-5D6E-409C-BE32-E72D297353CC}">
                <c16:uniqueId val="{00000001-C247-496E-A73A-F5BBC312AC8F}"/>
              </c:ext>
            </c:extLst>
          </c:dPt>
          <c:dPt>
            <c:idx val="1"/>
            <c:bubble3D val="0"/>
            <c:spPr>
              <a:solidFill>
                <a:schemeClr val="accent6">
                  <a:lumMod val="60000"/>
                  <a:lumOff val="40000"/>
                </a:schemeClr>
              </a:solidFill>
              <a:ln w="19050">
                <a:solidFill>
                  <a:schemeClr val="lt1"/>
                </a:solidFill>
              </a:ln>
              <a:effectLst/>
            </c:spPr>
            <c:extLst>
              <c:ext xmlns:c16="http://schemas.microsoft.com/office/drawing/2014/chart" uri="{C3380CC4-5D6E-409C-BE32-E72D297353CC}">
                <c16:uniqueId val="{00000003-C247-496E-A73A-F5BBC312AC8F}"/>
              </c:ext>
            </c:extLst>
          </c:dPt>
          <c:dPt>
            <c:idx val="2"/>
            <c:bubble3D val="0"/>
            <c:spPr>
              <a:solidFill>
                <a:schemeClr val="accent1"/>
              </a:solidFill>
              <a:ln w="19050">
                <a:solidFill>
                  <a:schemeClr val="lt1"/>
                </a:solidFill>
              </a:ln>
              <a:effectLst/>
            </c:spPr>
            <c:extLst>
              <c:ext xmlns:c16="http://schemas.microsoft.com/office/drawing/2014/chart" uri="{C3380CC4-5D6E-409C-BE32-E72D297353CC}">
                <c16:uniqueId val="{00000005-C247-496E-A73A-F5BBC312AC8F}"/>
              </c:ext>
            </c:extLst>
          </c:dPt>
          <c:dLbls>
            <c:dLbl>
              <c:idx val="1"/>
              <c:delete val="1"/>
              <c:extLst>
                <c:ext xmlns:c15="http://schemas.microsoft.com/office/drawing/2012/chart" uri="{CE6537A1-D6FC-4f65-9D91-7224C49458BB}"/>
                <c:ext xmlns:c16="http://schemas.microsoft.com/office/drawing/2014/chart" uri="{C3380CC4-5D6E-409C-BE32-E72D297353CC}">
                  <c16:uniqueId val="{00000003-C247-496E-A73A-F5BBC312AC8F}"/>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lt-LT"/>
              </a:p>
            </c:txPr>
            <c:showLegendKey val="0"/>
            <c:showVal val="1"/>
            <c:showCatName val="0"/>
            <c:showSerName val="0"/>
            <c:showPercent val="1"/>
            <c:showBubbleSize val="0"/>
            <c:showLeaderLines val="0"/>
            <c:extLst>
              <c:ext xmlns:c15="http://schemas.microsoft.com/office/drawing/2012/chart" uri="{CE6537A1-D6FC-4f65-9D91-7224C49458BB}"/>
            </c:extLst>
          </c:dLbls>
          <c:cat>
            <c:strRef>
              <c:f>'[Apklausos_rezultatai (5)(1).xlsx]Sheet2'!$D$47:$D$49</c:f>
              <c:strCache>
                <c:ptCount val="3"/>
                <c:pt idx="0">
                  <c:v>Ne, nežinoma</c:v>
                </c:pt>
                <c:pt idx="1">
                  <c:v>Nesidomiu</c:v>
                </c:pt>
                <c:pt idx="2">
                  <c:v>Taip, žinoma</c:v>
                </c:pt>
              </c:strCache>
            </c:strRef>
          </c:cat>
          <c:val>
            <c:numRef>
              <c:f>'[Apklausos_rezultatai (5)(1).xlsx]Sheet2'!$E$47:$E$49</c:f>
              <c:numCache>
                <c:formatCode>General</c:formatCode>
                <c:ptCount val="3"/>
                <c:pt idx="0">
                  <c:v>2</c:v>
                </c:pt>
                <c:pt idx="1">
                  <c:v>0</c:v>
                </c:pt>
                <c:pt idx="2">
                  <c:v>29</c:v>
                </c:pt>
              </c:numCache>
            </c:numRef>
          </c:val>
          <c:extLst>
            <c:ext xmlns:c16="http://schemas.microsoft.com/office/drawing/2014/chart" uri="{C3380CC4-5D6E-409C-BE32-E72D297353CC}">
              <c16:uniqueId val="{00000006-C247-496E-A73A-F5BBC312AC8F}"/>
            </c:ext>
          </c:extLst>
        </c:ser>
        <c:dLbls>
          <c:showLegendKey val="0"/>
          <c:showVal val="0"/>
          <c:showCatName val="0"/>
          <c:showSerName val="0"/>
          <c:showPercent val="0"/>
          <c:showBubbleSize val="0"/>
          <c:showLeaderLines val="0"/>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340350481800617"/>
          <c:y val="2.9039238606453788E-2"/>
          <c:w val="0.36690167025073372"/>
          <c:h val="0.87500010977922094"/>
        </c:manualLayout>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78E8-4108-B0EF-DA3DF2486AF2}"/>
              </c:ext>
            </c:extLst>
          </c:dPt>
          <c:dPt>
            <c:idx val="1"/>
            <c:bubble3D val="0"/>
            <c:spPr>
              <a:solidFill>
                <a:srgbClr val="FF0000"/>
              </a:solidFill>
              <a:ln w="19050">
                <a:solidFill>
                  <a:schemeClr val="lt1"/>
                </a:solidFill>
              </a:ln>
              <a:effectLst/>
            </c:spPr>
            <c:extLst>
              <c:ext xmlns:c16="http://schemas.microsoft.com/office/drawing/2014/chart" uri="{C3380CC4-5D6E-409C-BE32-E72D297353CC}">
                <c16:uniqueId val="{00000003-78E8-4108-B0EF-DA3DF2486AF2}"/>
              </c:ext>
            </c:extLst>
          </c:dPt>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lt-LT"/>
              </a:p>
            </c:txPr>
            <c:showLegendKey val="0"/>
            <c:showVal val="1"/>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'[Apklausos_rezultatai (5)(1).xlsx]Sheet2'!$B$52:$B$53</c:f>
              <c:strCache>
                <c:ptCount val="2"/>
                <c:pt idx="0">
                  <c:v>Taip</c:v>
                </c:pt>
                <c:pt idx="1">
                  <c:v>Ne</c:v>
                </c:pt>
              </c:strCache>
            </c:strRef>
          </c:cat>
          <c:val>
            <c:numRef>
              <c:f>'[Apklausos_rezultatai (5)(1).xlsx]Sheet2'!$C$52:$C$53</c:f>
              <c:numCache>
                <c:formatCode>General</c:formatCode>
                <c:ptCount val="2"/>
                <c:pt idx="0">
                  <c:v>28</c:v>
                </c:pt>
                <c:pt idx="1">
                  <c:v>3</c:v>
                </c:pt>
              </c:numCache>
            </c:numRef>
          </c:val>
          <c:extLst>
            <c:ext xmlns:c16="http://schemas.microsoft.com/office/drawing/2014/chart" uri="{C3380CC4-5D6E-409C-BE32-E72D297353CC}">
              <c16:uniqueId val="{00000004-78E8-4108-B0EF-DA3DF2486AF2}"/>
            </c:ext>
          </c:extLst>
        </c:ser>
        <c:dLbls>
          <c:showLegendKey val="0"/>
          <c:showVal val="0"/>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EB40-4FEC-A5EB-92A006FD269A}"/>
              </c:ext>
            </c:extLst>
          </c:dPt>
          <c:dPt>
            <c:idx val="1"/>
            <c:bubble3D val="0"/>
            <c:spPr>
              <a:solidFill>
                <a:srgbClr val="FF0000"/>
              </a:solidFill>
              <a:ln w="19050">
                <a:solidFill>
                  <a:schemeClr val="lt1"/>
                </a:solidFill>
              </a:ln>
              <a:effectLst/>
            </c:spPr>
            <c:extLst>
              <c:ext xmlns:c16="http://schemas.microsoft.com/office/drawing/2014/chart" uri="{C3380CC4-5D6E-409C-BE32-E72D297353CC}">
                <c16:uniqueId val="{00000003-EB40-4FEC-A5EB-92A006FD269A}"/>
              </c:ext>
            </c:extLst>
          </c:dPt>
          <c:dPt>
            <c:idx val="2"/>
            <c:bubble3D val="0"/>
            <c:spPr>
              <a:solidFill>
                <a:schemeClr val="accent6">
                  <a:lumMod val="60000"/>
                  <a:lumOff val="40000"/>
                </a:schemeClr>
              </a:solidFill>
              <a:ln w="19050">
                <a:solidFill>
                  <a:schemeClr val="lt1"/>
                </a:solidFill>
              </a:ln>
              <a:effectLst/>
            </c:spPr>
            <c:extLst>
              <c:ext xmlns:c16="http://schemas.microsoft.com/office/drawing/2014/chart" uri="{C3380CC4-5D6E-409C-BE32-E72D297353CC}">
                <c16:uniqueId val="{00000005-EB40-4FEC-A5EB-92A006FD269A}"/>
              </c:ext>
            </c:extLst>
          </c:dPt>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lt-LT"/>
              </a:p>
            </c:txPr>
            <c:showLegendKey val="0"/>
            <c:showVal val="1"/>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'[Apklausos_rezultatai (5)(1).xlsx]Sheet2'!$B$57:$B$59</c:f>
              <c:strCache>
                <c:ptCount val="3"/>
                <c:pt idx="0">
                  <c:v>Taip</c:v>
                </c:pt>
                <c:pt idx="1">
                  <c:v>Ne </c:v>
                </c:pt>
                <c:pt idx="2">
                  <c:v>Iš dalies </c:v>
                </c:pt>
              </c:strCache>
            </c:strRef>
          </c:cat>
          <c:val>
            <c:numRef>
              <c:f>'[Apklausos_rezultatai (5)(1).xlsx]Sheet2'!$C$57:$C$59</c:f>
              <c:numCache>
                <c:formatCode>General</c:formatCode>
                <c:ptCount val="3"/>
                <c:pt idx="0">
                  <c:v>25</c:v>
                </c:pt>
                <c:pt idx="1">
                  <c:v>1</c:v>
                </c:pt>
                <c:pt idx="2">
                  <c:v>5</c:v>
                </c:pt>
              </c:numCache>
            </c:numRef>
          </c:val>
          <c:extLst>
            <c:ext xmlns:c16="http://schemas.microsoft.com/office/drawing/2014/chart" uri="{C3380CC4-5D6E-409C-BE32-E72D297353CC}">
              <c16:uniqueId val="{00000006-EB40-4FEC-A5EB-92A006FD269A}"/>
            </c:ext>
          </c:extLst>
        </c:ser>
        <c:dLbls>
          <c:showLegendKey val="0"/>
          <c:showVal val="0"/>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7593883064504192"/>
          <c:y val="6.0207991242474002E-2"/>
          <c:w val="0.40339224789685957"/>
          <c:h val="0.879584017515052"/>
        </c:manualLayout>
      </c:layout>
      <c:barChart>
        <c:barDir val="bar"/>
        <c:grouping val="clustered"/>
        <c:varyColors val="0"/>
        <c:ser>
          <c:idx val="0"/>
          <c:order val="0"/>
          <c:spPr>
            <a:solidFill>
              <a:schemeClr val="accent1"/>
            </a:solidFill>
            <a:ln w="19050">
              <a:solidFill>
                <a:schemeClr val="lt1"/>
              </a:solidFill>
            </a:ln>
            <a:effectLst/>
          </c:spPr>
          <c:invertIfNegative val="0"/>
          <c:dPt>
            <c:idx val="1"/>
            <c:invertIfNegative val="0"/>
            <c:bubble3D val="0"/>
            <c:spPr>
              <a:solidFill>
                <a:schemeClr val="accent1">
                  <a:lumMod val="40000"/>
                  <a:lumOff val="60000"/>
                </a:schemeClr>
              </a:solidFill>
              <a:ln w="19050">
                <a:solidFill>
                  <a:schemeClr val="lt1"/>
                </a:solidFill>
              </a:ln>
              <a:effectLst/>
            </c:spPr>
            <c:extLst>
              <c:ext xmlns:c16="http://schemas.microsoft.com/office/drawing/2014/chart" uri="{C3380CC4-5D6E-409C-BE32-E72D297353CC}">
                <c16:uniqueId val="{00000001-D453-4301-8564-19C3F5C61BE7}"/>
              </c:ext>
            </c:extLst>
          </c:dPt>
          <c:dPt>
            <c:idx val="2"/>
            <c:invertIfNegative val="0"/>
            <c:bubble3D val="0"/>
            <c:spPr>
              <a:solidFill>
                <a:schemeClr val="accent5">
                  <a:lumMod val="40000"/>
                  <a:lumOff val="60000"/>
                </a:schemeClr>
              </a:solidFill>
              <a:ln w="19050">
                <a:solidFill>
                  <a:schemeClr val="lt1"/>
                </a:solidFill>
              </a:ln>
              <a:effectLst/>
            </c:spPr>
            <c:extLst>
              <c:ext xmlns:c16="http://schemas.microsoft.com/office/drawing/2014/chart" uri="{C3380CC4-5D6E-409C-BE32-E72D297353CC}">
                <c16:uniqueId val="{00000002-D453-4301-8564-19C3F5C61BE7}"/>
              </c:ext>
            </c:extLst>
          </c:dPt>
          <c:dPt>
            <c:idx val="3"/>
            <c:invertIfNegative val="0"/>
            <c:bubble3D val="0"/>
            <c:spPr>
              <a:solidFill>
                <a:schemeClr val="accent5">
                  <a:lumMod val="20000"/>
                  <a:lumOff val="80000"/>
                </a:schemeClr>
              </a:solidFill>
              <a:ln w="19050">
                <a:solidFill>
                  <a:schemeClr val="lt1"/>
                </a:solidFill>
              </a:ln>
              <a:effectLst/>
            </c:spPr>
            <c:extLst>
              <c:ext xmlns:c16="http://schemas.microsoft.com/office/drawing/2014/chart" uri="{C3380CC4-5D6E-409C-BE32-E72D297353CC}">
                <c16:uniqueId val="{00000003-D453-4301-8564-19C3F5C61BE7}"/>
              </c:ext>
            </c:extLst>
          </c:dPt>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'[Apklausos_rezultatai (5)(1).xlsx]Sheet2'!$B$63:$B$66</c:f>
              <c:strCache>
                <c:ptCount val="4"/>
                <c:pt idx="0">
                  <c:v>Antikorupcinės aplinkos kūrimo mokymai</c:v>
                </c:pt>
                <c:pt idx="1">
                  <c:v>Pavyzdžiai korupcijos prevencijos klausimais</c:v>
                </c:pt>
                <c:pt idx="2">
                  <c:v>Informacijos pateikimas Inspekcijos internetiniame puslapyje</c:v>
                </c:pt>
                <c:pt idx="3">
                  <c:v>Apsikeitimas informacija tiesiogiai susitinkant su asmeniu, atsakingu už korupcijos prevenciją </c:v>
                </c:pt>
              </c:strCache>
            </c:strRef>
          </c:cat>
          <c:val>
            <c:numRef>
              <c:f>'[Apklausos_rezultatai (5)(1).xlsx]Sheet2'!$C$63:$C$66</c:f>
              <c:numCache>
                <c:formatCode>General</c:formatCode>
                <c:ptCount val="4"/>
                <c:pt idx="0">
                  <c:v>4</c:v>
                </c:pt>
                <c:pt idx="1">
                  <c:v>20</c:v>
                </c:pt>
                <c:pt idx="2">
                  <c:v>13</c:v>
                </c:pt>
                <c:pt idx="3">
                  <c:v>1</c:v>
                </c:pt>
              </c:numCache>
            </c:numRef>
          </c:val>
          <c:extLst>
            <c:ext xmlns:c16="http://schemas.microsoft.com/office/drawing/2014/chart" uri="{C3380CC4-5D6E-409C-BE32-E72D297353CC}">
              <c16:uniqueId val="{00000000-D453-4301-8564-19C3F5C61BE7}"/>
            </c:ext>
          </c:extLst>
        </c:ser>
        <c:dLbls>
          <c:showLegendKey val="0"/>
          <c:showVal val="0"/>
          <c:showCatName val="0"/>
          <c:showSerName val="0"/>
          <c:showPercent val="0"/>
          <c:showBubbleSize val="0"/>
        </c:dLbls>
        <c:gapWidth val="32"/>
        <c:axId val="91093311"/>
        <c:axId val="91089151"/>
      </c:barChart>
      <c:valAx>
        <c:axId val="91089151"/>
        <c:scaling>
          <c:orientation val="minMax"/>
        </c:scaling>
        <c:delete val="1"/>
        <c:axPos val="b"/>
        <c:numFmt formatCode="General" sourceLinked="1"/>
        <c:majorTickMark val="out"/>
        <c:minorTickMark val="none"/>
        <c:tickLblPos val="nextTo"/>
        <c:crossAx val="91093311"/>
        <c:crosses val="autoZero"/>
        <c:crossBetween val="between"/>
      </c:valAx>
      <c:catAx>
        <c:axId val="91093311"/>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lt-LT"/>
          </a:p>
        </c:txPr>
        <c:crossAx val="91089151"/>
        <c:crosses val="autoZero"/>
        <c:auto val="1"/>
        <c:lblAlgn val="l"/>
        <c:lblOffset val="100"/>
        <c:noMultiLvlLbl val="0"/>
      </c:catAx>
      <c:spPr>
        <a:noFill/>
        <a:ln>
          <a:noFill/>
        </a:ln>
        <a:effectLst/>
      </c:spPr>
    </c:plotArea>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6">
                  <a:lumMod val="40000"/>
                  <a:lumOff val="60000"/>
                </a:schemeClr>
              </a:solidFill>
              <a:ln w="19050">
                <a:solidFill>
                  <a:schemeClr val="lt1"/>
                </a:solidFill>
              </a:ln>
              <a:effectLst/>
            </c:spPr>
            <c:extLst>
              <c:ext xmlns:c16="http://schemas.microsoft.com/office/drawing/2014/chart" uri="{C3380CC4-5D6E-409C-BE32-E72D297353CC}">
                <c16:uniqueId val="{00000001-5425-4992-91C8-F286C1BF793E}"/>
              </c:ext>
            </c:extLst>
          </c:dPt>
          <c:dPt>
            <c:idx val="1"/>
            <c:bubble3D val="0"/>
            <c:spPr>
              <a:solidFill>
                <a:schemeClr val="accent1">
                  <a:lumMod val="40000"/>
                  <a:lumOff val="60000"/>
                </a:schemeClr>
              </a:solidFill>
              <a:ln w="19050">
                <a:solidFill>
                  <a:schemeClr val="lt1"/>
                </a:solidFill>
              </a:ln>
              <a:effectLst/>
            </c:spPr>
            <c:extLst>
              <c:ext xmlns:c16="http://schemas.microsoft.com/office/drawing/2014/chart" uri="{C3380CC4-5D6E-409C-BE32-E72D297353CC}">
                <c16:uniqueId val="{00000003-5425-4992-91C8-F286C1BF793E}"/>
              </c:ext>
            </c:extLst>
          </c:dPt>
          <c:dPt>
            <c:idx val="2"/>
            <c:bubble3D val="0"/>
            <c:spPr>
              <a:solidFill>
                <a:schemeClr val="accent1"/>
              </a:solidFill>
              <a:ln w="19050">
                <a:solidFill>
                  <a:schemeClr val="lt1"/>
                </a:solidFill>
              </a:ln>
              <a:effectLst/>
            </c:spPr>
            <c:extLst>
              <c:ext xmlns:c16="http://schemas.microsoft.com/office/drawing/2014/chart" uri="{C3380CC4-5D6E-409C-BE32-E72D297353CC}">
                <c16:uniqueId val="{00000005-5425-4992-91C8-F286C1BF793E}"/>
              </c:ext>
            </c:extLst>
          </c:dPt>
          <c:dLbls>
            <c:dLbl>
              <c:idx val="0"/>
              <c:spPr>
                <a:noFill/>
                <a:ln>
                  <a:noFill/>
                </a:ln>
                <a:effectLst/>
              </c:spPr>
              <c:txPr>
                <a:bodyPr rot="0" spcFirstLastPara="1" vertOverflow="ellipsis" vert="horz" wrap="square" lIns="38100" tIns="19050" rIns="38100" bIns="19050" anchor="ctr" anchorCtr="1">
                  <a:noAutofit/>
                </a:bodyPr>
                <a:lstStyle/>
                <a:p>
                  <a:pPr>
                    <a:defRPr sz="1600" b="1" i="0" u="none" strike="noStrike" kern="1200" baseline="0">
                      <a:solidFill>
                        <a:schemeClr val="tx1">
                          <a:lumMod val="75000"/>
                          <a:lumOff val="25000"/>
                        </a:schemeClr>
                      </a:solidFill>
                      <a:latin typeface="+mn-lt"/>
                      <a:ea typeface="+mn-ea"/>
                      <a:cs typeface="+mn-cs"/>
                    </a:defRPr>
                  </a:pPr>
                  <a:endParaRPr lang="lt-LT"/>
                </a:p>
              </c:txPr>
              <c:showLegendKey val="0"/>
              <c:showVal val="1"/>
              <c:showCatName val="0"/>
              <c:showSerName val="0"/>
              <c:showPercent val="1"/>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1-5425-4992-91C8-F286C1BF793E}"/>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lt-LT"/>
              </a:p>
            </c:txPr>
            <c:showLegendKey val="0"/>
            <c:showVal val="1"/>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'[Apklausos_rezultatai (5)(1).xlsx]Sheet2'!$B$72:$B$74</c:f>
              <c:strCache>
                <c:ptCount val="3"/>
                <c:pt idx="0">
                  <c:v>3 balai</c:v>
                </c:pt>
                <c:pt idx="1">
                  <c:v>4 balai</c:v>
                </c:pt>
                <c:pt idx="2">
                  <c:v>5 balai</c:v>
                </c:pt>
              </c:strCache>
            </c:strRef>
          </c:cat>
          <c:val>
            <c:numRef>
              <c:f>'[Apklausos_rezultatai (5)(1).xlsx]Sheet2'!$C$72:$C$74</c:f>
              <c:numCache>
                <c:formatCode>General</c:formatCode>
                <c:ptCount val="3"/>
                <c:pt idx="0">
                  <c:v>3</c:v>
                </c:pt>
                <c:pt idx="1">
                  <c:v>14</c:v>
                </c:pt>
                <c:pt idx="2">
                  <c:v>14</c:v>
                </c:pt>
              </c:numCache>
            </c:numRef>
          </c:val>
          <c:extLst>
            <c:ext xmlns:c16="http://schemas.microsoft.com/office/drawing/2014/chart" uri="{C3380CC4-5D6E-409C-BE32-E72D297353CC}">
              <c16:uniqueId val="{00000006-5425-4992-91C8-F286C1BF793E}"/>
            </c:ext>
          </c:extLst>
        </c:ser>
        <c:dLbls>
          <c:showLegendKey val="0"/>
          <c:showVal val="0"/>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BED-4F08-A918-E88D4300E389}"/>
              </c:ext>
            </c:extLst>
          </c:dPt>
          <c:dPt>
            <c:idx val="1"/>
            <c:bubble3D val="0"/>
            <c:spPr>
              <a:solidFill>
                <a:srgbClr val="FF0000"/>
              </a:solidFill>
              <a:ln w="19050">
                <a:solidFill>
                  <a:schemeClr val="lt1"/>
                </a:solidFill>
              </a:ln>
              <a:effectLst/>
            </c:spPr>
            <c:extLst>
              <c:ext xmlns:c16="http://schemas.microsoft.com/office/drawing/2014/chart" uri="{C3380CC4-5D6E-409C-BE32-E72D297353CC}">
                <c16:uniqueId val="{00000003-BBED-4F08-A918-E88D4300E389}"/>
              </c:ext>
            </c:extLst>
          </c:dPt>
          <c:dPt>
            <c:idx val="2"/>
            <c:bubble3D val="0"/>
            <c:spPr>
              <a:solidFill>
                <a:schemeClr val="accent6">
                  <a:lumMod val="60000"/>
                  <a:lumOff val="40000"/>
                </a:schemeClr>
              </a:solidFill>
              <a:ln w="19050">
                <a:solidFill>
                  <a:schemeClr val="lt1"/>
                </a:solidFill>
              </a:ln>
              <a:effectLst/>
            </c:spPr>
            <c:extLst>
              <c:ext xmlns:c16="http://schemas.microsoft.com/office/drawing/2014/chart" uri="{C3380CC4-5D6E-409C-BE32-E72D297353CC}">
                <c16:uniqueId val="{00000005-BBED-4F08-A918-E88D4300E389}"/>
              </c:ext>
            </c:extLst>
          </c:dPt>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lt-LT"/>
              </a:p>
            </c:txPr>
            <c:showLegendKey val="0"/>
            <c:showVal val="1"/>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'[Apklausos_rezultatai (5)(1).xlsx]Sheet2'!$B$76:$B$78</c:f>
              <c:strCache>
                <c:ptCount val="3"/>
                <c:pt idx="0">
                  <c:v>Taip</c:v>
                </c:pt>
                <c:pt idx="1">
                  <c:v>Ne </c:v>
                </c:pt>
                <c:pt idx="2">
                  <c:v>Nežinau</c:v>
                </c:pt>
              </c:strCache>
            </c:strRef>
          </c:cat>
          <c:val>
            <c:numRef>
              <c:f>'[Apklausos_rezultatai (5)(1).xlsx]Sheet2'!$C$76:$C$78</c:f>
              <c:numCache>
                <c:formatCode>General</c:formatCode>
                <c:ptCount val="3"/>
                <c:pt idx="0">
                  <c:v>24</c:v>
                </c:pt>
                <c:pt idx="1">
                  <c:v>1</c:v>
                </c:pt>
                <c:pt idx="2">
                  <c:v>6</c:v>
                </c:pt>
              </c:numCache>
            </c:numRef>
          </c:val>
          <c:extLst>
            <c:ext xmlns:c16="http://schemas.microsoft.com/office/drawing/2014/chart" uri="{C3380CC4-5D6E-409C-BE32-E72D297353CC}">
              <c16:uniqueId val="{00000006-BBED-4F08-A918-E88D4300E389}"/>
            </c:ext>
          </c:extLst>
        </c:ser>
        <c:dLbls>
          <c:showLegendKey val="0"/>
          <c:showVal val="0"/>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6BCC55-3405-4C88-9DF4-36A79B5CD49C}" type="datetimeFigureOut">
              <a:rPr lang="en-US"/>
              <a:t>11/16/2023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27D3F6-6E25-4876-BB07-33A24C4EC146}" type="slidenum">
              <a:rPr lang="en-US"/>
              <a:t>‹#›</a:t>
            </a:fld>
            <a:endParaRPr lang="en-US"/>
          </a:p>
        </p:txBody>
      </p:sp>
    </p:spTree>
    <p:extLst>
      <p:ext uri="{BB962C8B-B14F-4D97-AF65-F5344CB8AC3E}">
        <p14:creationId xmlns:p14="http://schemas.microsoft.com/office/powerpoint/2010/main" val="830937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10"/>
          </p:nvPr>
        </p:nvSpPr>
        <p:spPr/>
        <p:txBody>
          <a:bodyPr/>
          <a:lstStyle/>
          <a:p>
            <a:fld id="{5B27D3F6-6E25-4876-BB07-33A24C4EC146}" type="slidenum">
              <a:rPr lang="en-US" smtClean="0"/>
              <a:t>1</a:t>
            </a:fld>
            <a:endParaRPr lang="en-US"/>
          </a:p>
        </p:txBody>
      </p:sp>
    </p:spTree>
    <p:extLst>
      <p:ext uri="{BB962C8B-B14F-4D97-AF65-F5344CB8AC3E}">
        <p14:creationId xmlns:p14="http://schemas.microsoft.com/office/powerpoint/2010/main" val="42813534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lt-LT" dirty="0">
              <a:cs typeface="Calibri"/>
            </a:endParaRPr>
          </a:p>
          <a:p>
            <a:endParaRPr lang="lt-LT" dirty="0">
              <a:cs typeface="Calibri"/>
            </a:endParaRPr>
          </a:p>
        </p:txBody>
      </p:sp>
      <p:sp>
        <p:nvSpPr>
          <p:cNvPr id="4" name="Slide Number Placeholder 3"/>
          <p:cNvSpPr>
            <a:spLocks noGrp="1"/>
          </p:cNvSpPr>
          <p:nvPr>
            <p:ph type="sldNum" sz="quarter" idx="5"/>
          </p:nvPr>
        </p:nvSpPr>
        <p:spPr/>
        <p:txBody>
          <a:bodyPr/>
          <a:lstStyle/>
          <a:p>
            <a:fld id="{D51B594C-1220-4525-9224-F6B40C42CE47}" type="slidenum">
              <a:rPr lang="lt-LT" smtClean="0"/>
              <a:t>11</a:t>
            </a:fld>
            <a:endParaRPr lang="lt-LT"/>
          </a:p>
        </p:txBody>
      </p:sp>
    </p:spTree>
    <p:extLst>
      <p:ext uri="{BB962C8B-B14F-4D97-AF65-F5344CB8AC3E}">
        <p14:creationId xmlns:p14="http://schemas.microsoft.com/office/powerpoint/2010/main" val="36318419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lt-LT" dirty="0">
              <a:cs typeface="Calibri"/>
            </a:endParaRPr>
          </a:p>
          <a:p>
            <a:endParaRPr lang="lt-LT" dirty="0">
              <a:cs typeface="Calibri"/>
            </a:endParaRPr>
          </a:p>
        </p:txBody>
      </p:sp>
      <p:sp>
        <p:nvSpPr>
          <p:cNvPr id="4" name="Slide Number Placeholder 3"/>
          <p:cNvSpPr>
            <a:spLocks noGrp="1"/>
          </p:cNvSpPr>
          <p:nvPr>
            <p:ph type="sldNum" sz="quarter" idx="5"/>
          </p:nvPr>
        </p:nvSpPr>
        <p:spPr/>
        <p:txBody>
          <a:bodyPr/>
          <a:lstStyle/>
          <a:p>
            <a:fld id="{D51B594C-1220-4525-9224-F6B40C42CE47}" type="slidenum">
              <a:rPr lang="lt-LT" smtClean="0"/>
              <a:t>12</a:t>
            </a:fld>
            <a:endParaRPr lang="lt-LT"/>
          </a:p>
        </p:txBody>
      </p:sp>
    </p:spTree>
    <p:extLst>
      <p:ext uri="{BB962C8B-B14F-4D97-AF65-F5344CB8AC3E}">
        <p14:creationId xmlns:p14="http://schemas.microsoft.com/office/powerpoint/2010/main" val="41689614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lt-LT" dirty="0">
              <a:cs typeface="Calibri"/>
            </a:endParaRPr>
          </a:p>
          <a:p>
            <a:endParaRPr lang="lt-LT" dirty="0">
              <a:cs typeface="Calibri"/>
            </a:endParaRPr>
          </a:p>
        </p:txBody>
      </p:sp>
      <p:sp>
        <p:nvSpPr>
          <p:cNvPr id="4" name="Slide Number Placeholder 3"/>
          <p:cNvSpPr>
            <a:spLocks noGrp="1"/>
          </p:cNvSpPr>
          <p:nvPr>
            <p:ph type="sldNum" sz="quarter" idx="5"/>
          </p:nvPr>
        </p:nvSpPr>
        <p:spPr/>
        <p:txBody>
          <a:bodyPr/>
          <a:lstStyle/>
          <a:p>
            <a:fld id="{D51B594C-1220-4525-9224-F6B40C42CE47}" type="slidenum">
              <a:rPr lang="lt-LT" smtClean="0"/>
              <a:t>13</a:t>
            </a:fld>
            <a:endParaRPr lang="lt-LT"/>
          </a:p>
        </p:txBody>
      </p:sp>
    </p:spTree>
    <p:extLst>
      <p:ext uri="{BB962C8B-B14F-4D97-AF65-F5344CB8AC3E}">
        <p14:creationId xmlns:p14="http://schemas.microsoft.com/office/powerpoint/2010/main" val="2719001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lt-LT" dirty="0">
              <a:cs typeface="Calibri"/>
            </a:endParaRPr>
          </a:p>
          <a:p>
            <a:endParaRPr lang="lt-LT" dirty="0">
              <a:cs typeface="Calibri"/>
            </a:endParaRPr>
          </a:p>
        </p:txBody>
      </p:sp>
      <p:sp>
        <p:nvSpPr>
          <p:cNvPr id="4" name="Slide Number Placeholder 3"/>
          <p:cNvSpPr>
            <a:spLocks noGrp="1"/>
          </p:cNvSpPr>
          <p:nvPr>
            <p:ph type="sldNum" sz="quarter" idx="5"/>
          </p:nvPr>
        </p:nvSpPr>
        <p:spPr/>
        <p:txBody>
          <a:bodyPr/>
          <a:lstStyle/>
          <a:p>
            <a:fld id="{D51B594C-1220-4525-9224-F6B40C42CE47}" type="slidenum">
              <a:rPr lang="lt-LT" smtClean="0"/>
              <a:t>14</a:t>
            </a:fld>
            <a:endParaRPr lang="lt-LT"/>
          </a:p>
        </p:txBody>
      </p:sp>
    </p:spTree>
    <p:extLst>
      <p:ext uri="{BB962C8B-B14F-4D97-AF65-F5344CB8AC3E}">
        <p14:creationId xmlns:p14="http://schemas.microsoft.com/office/powerpoint/2010/main" val="5726046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lt-LT" dirty="0">
              <a:cs typeface="Calibri"/>
            </a:endParaRPr>
          </a:p>
          <a:p>
            <a:endParaRPr lang="lt-LT" dirty="0">
              <a:cs typeface="Calibri"/>
            </a:endParaRPr>
          </a:p>
        </p:txBody>
      </p:sp>
      <p:sp>
        <p:nvSpPr>
          <p:cNvPr id="4" name="Slide Number Placeholder 3"/>
          <p:cNvSpPr>
            <a:spLocks noGrp="1"/>
          </p:cNvSpPr>
          <p:nvPr>
            <p:ph type="sldNum" sz="quarter" idx="5"/>
          </p:nvPr>
        </p:nvSpPr>
        <p:spPr/>
        <p:txBody>
          <a:bodyPr/>
          <a:lstStyle/>
          <a:p>
            <a:fld id="{D51B594C-1220-4525-9224-F6B40C42CE47}" type="slidenum">
              <a:rPr lang="lt-LT" smtClean="0"/>
              <a:t>15</a:t>
            </a:fld>
            <a:endParaRPr lang="lt-LT"/>
          </a:p>
        </p:txBody>
      </p:sp>
    </p:spTree>
    <p:extLst>
      <p:ext uri="{BB962C8B-B14F-4D97-AF65-F5344CB8AC3E}">
        <p14:creationId xmlns:p14="http://schemas.microsoft.com/office/powerpoint/2010/main" val="13980432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lt-LT" dirty="0">
              <a:cs typeface="Calibri"/>
            </a:endParaRPr>
          </a:p>
          <a:p>
            <a:endParaRPr lang="lt-LT" dirty="0">
              <a:cs typeface="Calibri"/>
            </a:endParaRPr>
          </a:p>
        </p:txBody>
      </p:sp>
      <p:sp>
        <p:nvSpPr>
          <p:cNvPr id="4" name="Slide Number Placeholder 3"/>
          <p:cNvSpPr>
            <a:spLocks noGrp="1"/>
          </p:cNvSpPr>
          <p:nvPr>
            <p:ph type="sldNum" sz="quarter" idx="5"/>
          </p:nvPr>
        </p:nvSpPr>
        <p:spPr/>
        <p:txBody>
          <a:bodyPr/>
          <a:lstStyle/>
          <a:p>
            <a:fld id="{D51B594C-1220-4525-9224-F6B40C42CE47}" type="slidenum">
              <a:rPr lang="lt-LT" smtClean="0"/>
              <a:t>16</a:t>
            </a:fld>
            <a:endParaRPr lang="lt-LT"/>
          </a:p>
        </p:txBody>
      </p:sp>
    </p:spTree>
    <p:extLst>
      <p:ext uri="{BB962C8B-B14F-4D97-AF65-F5344CB8AC3E}">
        <p14:creationId xmlns:p14="http://schemas.microsoft.com/office/powerpoint/2010/main" val="4707658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10"/>
          </p:nvPr>
        </p:nvSpPr>
        <p:spPr/>
        <p:txBody>
          <a:bodyPr/>
          <a:lstStyle/>
          <a:p>
            <a:fld id="{5B27D3F6-6E25-4876-BB07-33A24C4EC146}" type="slidenum">
              <a:rPr lang="en-US" smtClean="0"/>
              <a:t>3</a:t>
            </a:fld>
            <a:endParaRPr lang="en-US"/>
          </a:p>
        </p:txBody>
      </p:sp>
    </p:spTree>
    <p:extLst>
      <p:ext uri="{BB962C8B-B14F-4D97-AF65-F5344CB8AC3E}">
        <p14:creationId xmlns:p14="http://schemas.microsoft.com/office/powerpoint/2010/main" val="36872223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lt-LT" dirty="0">
              <a:cs typeface="Calibri"/>
            </a:endParaRPr>
          </a:p>
          <a:p>
            <a:endParaRPr lang="lt-LT" dirty="0">
              <a:cs typeface="Calibri"/>
            </a:endParaRPr>
          </a:p>
        </p:txBody>
      </p:sp>
      <p:sp>
        <p:nvSpPr>
          <p:cNvPr id="4" name="Slide Number Placeholder 3"/>
          <p:cNvSpPr>
            <a:spLocks noGrp="1"/>
          </p:cNvSpPr>
          <p:nvPr>
            <p:ph type="sldNum" sz="quarter" idx="5"/>
          </p:nvPr>
        </p:nvSpPr>
        <p:spPr/>
        <p:txBody>
          <a:bodyPr/>
          <a:lstStyle/>
          <a:p>
            <a:fld id="{D51B594C-1220-4525-9224-F6B40C42CE47}" type="slidenum">
              <a:rPr lang="lt-LT" smtClean="0"/>
              <a:t>4</a:t>
            </a:fld>
            <a:endParaRPr lang="lt-LT"/>
          </a:p>
        </p:txBody>
      </p:sp>
    </p:spTree>
    <p:extLst>
      <p:ext uri="{BB962C8B-B14F-4D97-AF65-F5344CB8AC3E}">
        <p14:creationId xmlns:p14="http://schemas.microsoft.com/office/powerpoint/2010/main" val="36227388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lt-LT" dirty="0">
              <a:cs typeface="Calibri"/>
            </a:endParaRPr>
          </a:p>
          <a:p>
            <a:endParaRPr lang="lt-LT" dirty="0">
              <a:cs typeface="Calibri"/>
            </a:endParaRPr>
          </a:p>
        </p:txBody>
      </p:sp>
      <p:sp>
        <p:nvSpPr>
          <p:cNvPr id="4" name="Slide Number Placeholder 3"/>
          <p:cNvSpPr>
            <a:spLocks noGrp="1"/>
          </p:cNvSpPr>
          <p:nvPr>
            <p:ph type="sldNum" sz="quarter" idx="5"/>
          </p:nvPr>
        </p:nvSpPr>
        <p:spPr/>
        <p:txBody>
          <a:bodyPr/>
          <a:lstStyle/>
          <a:p>
            <a:fld id="{D51B594C-1220-4525-9224-F6B40C42CE47}" type="slidenum">
              <a:rPr lang="lt-LT" smtClean="0"/>
              <a:t>5</a:t>
            </a:fld>
            <a:endParaRPr lang="lt-LT"/>
          </a:p>
        </p:txBody>
      </p:sp>
    </p:spTree>
    <p:extLst>
      <p:ext uri="{BB962C8B-B14F-4D97-AF65-F5344CB8AC3E}">
        <p14:creationId xmlns:p14="http://schemas.microsoft.com/office/powerpoint/2010/main" val="40727948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lt-LT" dirty="0">
              <a:cs typeface="Calibri"/>
            </a:endParaRPr>
          </a:p>
          <a:p>
            <a:endParaRPr lang="lt-LT" dirty="0">
              <a:cs typeface="Calibri"/>
            </a:endParaRPr>
          </a:p>
        </p:txBody>
      </p:sp>
      <p:sp>
        <p:nvSpPr>
          <p:cNvPr id="4" name="Slide Number Placeholder 3"/>
          <p:cNvSpPr>
            <a:spLocks noGrp="1"/>
          </p:cNvSpPr>
          <p:nvPr>
            <p:ph type="sldNum" sz="quarter" idx="5"/>
          </p:nvPr>
        </p:nvSpPr>
        <p:spPr/>
        <p:txBody>
          <a:bodyPr/>
          <a:lstStyle/>
          <a:p>
            <a:fld id="{D51B594C-1220-4525-9224-F6B40C42CE47}" type="slidenum">
              <a:rPr lang="lt-LT" smtClean="0"/>
              <a:t>6</a:t>
            </a:fld>
            <a:endParaRPr lang="lt-LT"/>
          </a:p>
        </p:txBody>
      </p:sp>
    </p:spTree>
    <p:extLst>
      <p:ext uri="{BB962C8B-B14F-4D97-AF65-F5344CB8AC3E}">
        <p14:creationId xmlns:p14="http://schemas.microsoft.com/office/powerpoint/2010/main" val="17978158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lt-LT" dirty="0">
              <a:cs typeface="Calibri"/>
            </a:endParaRPr>
          </a:p>
          <a:p>
            <a:endParaRPr lang="lt-LT" dirty="0">
              <a:cs typeface="Calibri"/>
            </a:endParaRPr>
          </a:p>
        </p:txBody>
      </p:sp>
      <p:sp>
        <p:nvSpPr>
          <p:cNvPr id="4" name="Slide Number Placeholder 3"/>
          <p:cNvSpPr>
            <a:spLocks noGrp="1"/>
          </p:cNvSpPr>
          <p:nvPr>
            <p:ph type="sldNum" sz="quarter" idx="5"/>
          </p:nvPr>
        </p:nvSpPr>
        <p:spPr/>
        <p:txBody>
          <a:bodyPr/>
          <a:lstStyle/>
          <a:p>
            <a:fld id="{D51B594C-1220-4525-9224-F6B40C42CE47}" type="slidenum">
              <a:rPr lang="lt-LT" smtClean="0"/>
              <a:t>7</a:t>
            </a:fld>
            <a:endParaRPr lang="lt-LT"/>
          </a:p>
        </p:txBody>
      </p:sp>
    </p:spTree>
    <p:extLst>
      <p:ext uri="{BB962C8B-B14F-4D97-AF65-F5344CB8AC3E}">
        <p14:creationId xmlns:p14="http://schemas.microsoft.com/office/powerpoint/2010/main" val="4612348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lt-LT" dirty="0">
              <a:cs typeface="Calibri"/>
            </a:endParaRPr>
          </a:p>
          <a:p>
            <a:endParaRPr lang="lt-LT" dirty="0">
              <a:cs typeface="Calibri"/>
            </a:endParaRPr>
          </a:p>
        </p:txBody>
      </p:sp>
      <p:sp>
        <p:nvSpPr>
          <p:cNvPr id="4" name="Slide Number Placeholder 3"/>
          <p:cNvSpPr>
            <a:spLocks noGrp="1"/>
          </p:cNvSpPr>
          <p:nvPr>
            <p:ph type="sldNum" sz="quarter" idx="5"/>
          </p:nvPr>
        </p:nvSpPr>
        <p:spPr/>
        <p:txBody>
          <a:bodyPr/>
          <a:lstStyle/>
          <a:p>
            <a:fld id="{D51B594C-1220-4525-9224-F6B40C42CE47}" type="slidenum">
              <a:rPr lang="lt-LT" smtClean="0"/>
              <a:t>8</a:t>
            </a:fld>
            <a:endParaRPr lang="lt-LT"/>
          </a:p>
        </p:txBody>
      </p:sp>
    </p:spTree>
    <p:extLst>
      <p:ext uri="{BB962C8B-B14F-4D97-AF65-F5344CB8AC3E}">
        <p14:creationId xmlns:p14="http://schemas.microsoft.com/office/powerpoint/2010/main" val="7622124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lt-LT" dirty="0">
              <a:cs typeface="Calibri"/>
            </a:endParaRPr>
          </a:p>
          <a:p>
            <a:endParaRPr lang="lt-LT" dirty="0">
              <a:cs typeface="Calibri"/>
            </a:endParaRPr>
          </a:p>
        </p:txBody>
      </p:sp>
      <p:sp>
        <p:nvSpPr>
          <p:cNvPr id="4" name="Slide Number Placeholder 3"/>
          <p:cNvSpPr>
            <a:spLocks noGrp="1"/>
          </p:cNvSpPr>
          <p:nvPr>
            <p:ph type="sldNum" sz="quarter" idx="5"/>
          </p:nvPr>
        </p:nvSpPr>
        <p:spPr/>
        <p:txBody>
          <a:bodyPr/>
          <a:lstStyle/>
          <a:p>
            <a:fld id="{D51B594C-1220-4525-9224-F6B40C42CE47}" type="slidenum">
              <a:rPr lang="lt-LT" smtClean="0"/>
              <a:t>9</a:t>
            </a:fld>
            <a:endParaRPr lang="lt-LT"/>
          </a:p>
        </p:txBody>
      </p:sp>
    </p:spTree>
    <p:extLst>
      <p:ext uri="{BB962C8B-B14F-4D97-AF65-F5344CB8AC3E}">
        <p14:creationId xmlns:p14="http://schemas.microsoft.com/office/powerpoint/2010/main" val="20452925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lt-LT" dirty="0">
              <a:cs typeface="Calibri"/>
            </a:endParaRPr>
          </a:p>
          <a:p>
            <a:endParaRPr lang="lt-LT" dirty="0">
              <a:cs typeface="Calibri"/>
            </a:endParaRPr>
          </a:p>
        </p:txBody>
      </p:sp>
      <p:sp>
        <p:nvSpPr>
          <p:cNvPr id="4" name="Slide Number Placeholder 3"/>
          <p:cNvSpPr>
            <a:spLocks noGrp="1"/>
          </p:cNvSpPr>
          <p:nvPr>
            <p:ph type="sldNum" sz="quarter" idx="5"/>
          </p:nvPr>
        </p:nvSpPr>
        <p:spPr/>
        <p:txBody>
          <a:bodyPr/>
          <a:lstStyle/>
          <a:p>
            <a:fld id="{D51B594C-1220-4525-9224-F6B40C42CE47}" type="slidenum">
              <a:rPr lang="lt-LT" smtClean="0"/>
              <a:t>10</a:t>
            </a:fld>
            <a:endParaRPr lang="lt-LT"/>
          </a:p>
        </p:txBody>
      </p:sp>
    </p:spTree>
    <p:extLst>
      <p:ext uri="{BB962C8B-B14F-4D97-AF65-F5344CB8AC3E}">
        <p14:creationId xmlns:p14="http://schemas.microsoft.com/office/powerpoint/2010/main" val="4164426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11/16/2023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93757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11/16/2023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618832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11/16/2023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612191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20283"/>
            <a:ext cx="5181600" cy="980017"/>
          </a:xfrm>
        </p:spPr>
        <p:txBody>
          <a:bodyPr/>
          <a:lstStyle/>
          <a:p>
            <a:r>
              <a:rPr lang="en-US"/>
              <a:t>Click to edit Master title style</a:t>
            </a:r>
          </a:p>
        </p:txBody>
      </p:sp>
      <p:sp>
        <p:nvSpPr>
          <p:cNvPr id="3" name="Subtitle 2"/>
          <p:cNvSpPr>
            <a:spLocks noGrp="1"/>
          </p:cNvSpPr>
          <p:nvPr>
            <p:ph type="subTitle" idx="1"/>
          </p:nvPr>
        </p:nvSpPr>
        <p:spPr>
          <a:xfrm>
            <a:off x="914400" y="2590800"/>
            <a:ext cx="4267200" cy="1168400"/>
          </a:xfrm>
        </p:spPr>
        <p:txBody>
          <a:bodyPr/>
          <a:lstStyle>
            <a:lvl1pPr marL="0" indent="0" algn="ctr">
              <a:buNone/>
              <a:defRPr>
                <a:solidFill>
                  <a:schemeClr val="tx1">
                    <a:tint val="75000"/>
                  </a:schemeClr>
                </a:solidFill>
              </a:defRPr>
            </a:lvl1pPr>
            <a:lvl2pPr marL="304815" indent="0" algn="ctr">
              <a:buNone/>
              <a:defRPr>
                <a:solidFill>
                  <a:schemeClr val="tx1">
                    <a:tint val="75000"/>
                  </a:schemeClr>
                </a:solidFill>
              </a:defRPr>
            </a:lvl2pPr>
            <a:lvl3pPr marL="609630" indent="0" algn="ctr">
              <a:buNone/>
              <a:defRPr>
                <a:solidFill>
                  <a:schemeClr val="tx1">
                    <a:tint val="75000"/>
                  </a:schemeClr>
                </a:solidFill>
              </a:defRPr>
            </a:lvl3pPr>
            <a:lvl4pPr marL="914446" indent="0" algn="ctr">
              <a:buNone/>
              <a:defRPr>
                <a:solidFill>
                  <a:schemeClr val="tx1">
                    <a:tint val="75000"/>
                  </a:schemeClr>
                </a:solidFill>
              </a:defRPr>
            </a:lvl4pPr>
            <a:lvl5pPr marL="1219261" indent="0" algn="ctr">
              <a:buNone/>
              <a:defRPr>
                <a:solidFill>
                  <a:schemeClr val="tx1">
                    <a:tint val="75000"/>
                  </a:schemeClr>
                </a:solidFill>
              </a:defRPr>
            </a:lvl5pPr>
            <a:lvl6pPr marL="1524076" indent="0" algn="ctr">
              <a:buNone/>
              <a:defRPr>
                <a:solidFill>
                  <a:schemeClr val="tx1">
                    <a:tint val="75000"/>
                  </a:schemeClr>
                </a:solidFill>
              </a:defRPr>
            </a:lvl6pPr>
            <a:lvl7pPr marL="1828891" indent="0" algn="ctr">
              <a:buNone/>
              <a:defRPr>
                <a:solidFill>
                  <a:schemeClr val="tx1">
                    <a:tint val="75000"/>
                  </a:schemeClr>
                </a:solidFill>
              </a:defRPr>
            </a:lvl7pPr>
            <a:lvl8pPr marL="2133707" indent="0" algn="ctr">
              <a:buNone/>
              <a:defRPr>
                <a:solidFill>
                  <a:schemeClr val="tx1">
                    <a:tint val="75000"/>
                  </a:schemeClr>
                </a:solidFill>
              </a:defRPr>
            </a:lvl8pPr>
            <a:lvl9pPr marL="243852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81542" y="2937934"/>
            <a:ext cx="5181600" cy="908050"/>
          </a:xfrm>
        </p:spPr>
        <p:txBody>
          <a:bodyPr anchor="t"/>
          <a:lstStyle>
            <a:lvl1pPr algn="l">
              <a:defRPr sz="2700" b="1" cap="all"/>
            </a:lvl1pPr>
          </a:lstStyle>
          <a:p>
            <a:r>
              <a:rPr lang="en-US"/>
              <a:t>Click to edit Master title style</a:t>
            </a:r>
          </a:p>
        </p:txBody>
      </p:sp>
      <p:sp>
        <p:nvSpPr>
          <p:cNvPr id="3" name="Text Placeholder 2"/>
          <p:cNvSpPr>
            <a:spLocks noGrp="1"/>
          </p:cNvSpPr>
          <p:nvPr>
            <p:ph type="body" idx="1"/>
          </p:nvPr>
        </p:nvSpPr>
        <p:spPr>
          <a:xfrm>
            <a:off x="481542" y="1937809"/>
            <a:ext cx="5181600" cy="1000125"/>
          </a:xfrm>
        </p:spPr>
        <p:txBody>
          <a:bodyPr anchor="b"/>
          <a:lstStyle>
            <a:lvl1pPr marL="0" indent="0">
              <a:buNone/>
              <a:defRPr sz="1300">
                <a:solidFill>
                  <a:schemeClr val="tx1">
                    <a:tint val="75000"/>
                  </a:schemeClr>
                </a:solidFill>
              </a:defRPr>
            </a:lvl1pPr>
            <a:lvl2pPr marL="304815" indent="0">
              <a:buNone/>
              <a:defRPr sz="1200">
                <a:solidFill>
                  <a:schemeClr val="tx1">
                    <a:tint val="75000"/>
                  </a:schemeClr>
                </a:solidFill>
              </a:defRPr>
            </a:lvl2pPr>
            <a:lvl3pPr marL="609630" indent="0">
              <a:buNone/>
              <a:defRPr sz="1100">
                <a:solidFill>
                  <a:schemeClr val="tx1">
                    <a:tint val="75000"/>
                  </a:schemeClr>
                </a:solidFill>
              </a:defRPr>
            </a:lvl3pPr>
            <a:lvl4pPr marL="914446" indent="0">
              <a:buNone/>
              <a:defRPr sz="900">
                <a:solidFill>
                  <a:schemeClr val="tx1">
                    <a:tint val="75000"/>
                  </a:schemeClr>
                </a:solidFill>
              </a:defRPr>
            </a:lvl4pPr>
            <a:lvl5pPr marL="1219261" indent="0">
              <a:buNone/>
              <a:defRPr sz="900">
                <a:solidFill>
                  <a:schemeClr val="tx1">
                    <a:tint val="75000"/>
                  </a:schemeClr>
                </a:solidFill>
              </a:defRPr>
            </a:lvl5pPr>
            <a:lvl6pPr marL="1524076" indent="0">
              <a:buNone/>
              <a:defRPr sz="900">
                <a:solidFill>
                  <a:schemeClr val="tx1">
                    <a:tint val="75000"/>
                  </a:schemeClr>
                </a:solidFill>
              </a:defRPr>
            </a:lvl6pPr>
            <a:lvl7pPr marL="1828891" indent="0">
              <a:buNone/>
              <a:defRPr sz="900">
                <a:solidFill>
                  <a:schemeClr val="tx1">
                    <a:tint val="75000"/>
                  </a:schemeClr>
                </a:solidFill>
              </a:defRPr>
            </a:lvl7pPr>
            <a:lvl8pPr marL="2133707" indent="0">
              <a:buNone/>
              <a:defRPr sz="900">
                <a:solidFill>
                  <a:schemeClr val="tx1">
                    <a:tint val="75000"/>
                  </a:schemeClr>
                </a:solidFill>
              </a:defRPr>
            </a:lvl8pPr>
            <a:lvl9pPr marL="2438522" indent="0">
              <a:buNone/>
              <a:defRPr sz="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4800" y="1066800"/>
            <a:ext cx="2692400" cy="3017309"/>
          </a:xfrm>
        </p:spPr>
        <p:txBody>
          <a:bodyPr/>
          <a:lstStyle>
            <a:lvl1pPr>
              <a:defRPr sz="1900"/>
            </a:lvl1pPr>
            <a:lvl2pPr>
              <a:defRPr sz="1600"/>
            </a:lvl2pPr>
            <a:lvl3pPr>
              <a:defRPr sz="13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098800" y="1066800"/>
            <a:ext cx="2692400" cy="3017309"/>
          </a:xfrm>
        </p:spPr>
        <p:txBody>
          <a:bodyPr/>
          <a:lstStyle>
            <a:lvl1pPr>
              <a:defRPr sz="1900"/>
            </a:lvl1pPr>
            <a:lvl2pPr>
              <a:defRPr sz="1600"/>
            </a:lvl2pPr>
            <a:lvl3pPr>
              <a:defRPr sz="13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04800" y="1023409"/>
            <a:ext cx="2693459" cy="426508"/>
          </a:xfrm>
        </p:spPr>
        <p:txBody>
          <a:bodyPr anchor="b"/>
          <a:lstStyle>
            <a:lvl1pPr marL="0" indent="0">
              <a:buNone/>
              <a:defRPr sz="1600" b="1"/>
            </a:lvl1pPr>
            <a:lvl2pPr marL="304815" indent="0">
              <a:buNone/>
              <a:defRPr sz="1300" b="1"/>
            </a:lvl2pPr>
            <a:lvl3pPr marL="609630" indent="0">
              <a:buNone/>
              <a:defRPr sz="1200" b="1"/>
            </a:lvl3pPr>
            <a:lvl4pPr marL="914446" indent="0">
              <a:buNone/>
              <a:defRPr sz="1100" b="1"/>
            </a:lvl4pPr>
            <a:lvl5pPr marL="1219261" indent="0">
              <a:buNone/>
              <a:defRPr sz="1100" b="1"/>
            </a:lvl5pPr>
            <a:lvl6pPr marL="1524076" indent="0">
              <a:buNone/>
              <a:defRPr sz="1100" b="1"/>
            </a:lvl6pPr>
            <a:lvl7pPr marL="1828891" indent="0">
              <a:buNone/>
              <a:defRPr sz="1100" b="1"/>
            </a:lvl7pPr>
            <a:lvl8pPr marL="2133707" indent="0">
              <a:buNone/>
              <a:defRPr sz="1100" b="1"/>
            </a:lvl8pPr>
            <a:lvl9pPr marL="2438522" indent="0">
              <a:buNone/>
              <a:defRPr sz="1100" b="1"/>
            </a:lvl9pPr>
          </a:lstStyle>
          <a:p>
            <a:pPr lvl="0"/>
            <a:r>
              <a:rPr lang="en-US"/>
              <a:t>Click to edit Master text styles</a:t>
            </a:r>
          </a:p>
        </p:txBody>
      </p:sp>
      <p:sp>
        <p:nvSpPr>
          <p:cNvPr id="4" name="Content Placeholder 3"/>
          <p:cNvSpPr>
            <a:spLocks noGrp="1"/>
          </p:cNvSpPr>
          <p:nvPr>
            <p:ph sz="half" idx="2"/>
          </p:nvPr>
        </p:nvSpPr>
        <p:spPr>
          <a:xfrm>
            <a:off x="304800" y="1449917"/>
            <a:ext cx="2693459" cy="2634192"/>
          </a:xfrm>
        </p:spPr>
        <p:txBody>
          <a:bodyPr/>
          <a:lstStyle>
            <a:lvl1pPr>
              <a:defRPr sz="1600"/>
            </a:lvl1pPr>
            <a:lvl2pPr>
              <a:defRPr sz="1300"/>
            </a:lvl2pPr>
            <a:lvl3pPr>
              <a:defRPr sz="12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096684" y="1023409"/>
            <a:ext cx="2694517" cy="426508"/>
          </a:xfrm>
        </p:spPr>
        <p:txBody>
          <a:bodyPr anchor="b"/>
          <a:lstStyle>
            <a:lvl1pPr marL="0" indent="0">
              <a:buNone/>
              <a:defRPr sz="1600" b="1"/>
            </a:lvl1pPr>
            <a:lvl2pPr marL="304815" indent="0">
              <a:buNone/>
              <a:defRPr sz="1300" b="1"/>
            </a:lvl2pPr>
            <a:lvl3pPr marL="609630" indent="0">
              <a:buNone/>
              <a:defRPr sz="1200" b="1"/>
            </a:lvl3pPr>
            <a:lvl4pPr marL="914446" indent="0">
              <a:buNone/>
              <a:defRPr sz="1100" b="1"/>
            </a:lvl4pPr>
            <a:lvl5pPr marL="1219261" indent="0">
              <a:buNone/>
              <a:defRPr sz="1100" b="1"/>
            </a:lvl5pPr>
            <a:lvl6pPr marL="1524076" indent="0">
              <a:buNone/>
              <a:defRPr sz="1100" b="1"/>
            </a:lvl6pPr>
            <a:lvl7pPr marL="1828891" indent="0">
              <a:buNone/>
              <a:defRPr sz="1100" b="1"/>
            </a:lvl7pPr>
            <a:lvl8pPr marL="2133707" indent="0">
              <a:buNone/>
              <a:defRPr sz="1100" b="1"/>
            </a:lvl8pPr>
            <a:lvl9pPr marL="2438522" indent="0">
              <a:buNone/>
              <a:defRPr sz="1100" b="1"/>
            </a:lvl9pPr>
          </a:lstStyle>
          <a:p>
            <a:pPr lvl="0"/>
            <a:r>
              <a:rPr lang="en-US"/>
              <a:t>Click to edit Master text styles</a:t>
            </a:r>
          </a:p>
        </p:txBody>
      </p:sp>
      <p:sp>
        <p:nvSpPr>
          <p:cNvPr id="6" name="Content Placeholder 5"/>
          <p:cNvSpPr>
            <a:spLocks noGrp="1"/>
          </p:cNvSpPr>
          <p:nvPr>
            <p:ph sz="quarter" idx="4"/>
          </p:nvPr>
        </p:nvSpPr>
        <p:spPr>
          <a:xfrm>
            <a:off x="3096684" y="1449917"/>
            <a:ext cx="2694517" cy="2634192"/>
          </a:xfrm>
        </p:spPr>
        <p:txBody>
          <a:bodyPr/>
          <a:lstStyle>
            <a:lvl1pPr>
              <a:defRPr sz="1600"/>
            </a:lvl1pPr>
            <a:lvl2pPr>
              <a:defRPr sz="1300"/>
            </a:lvl2pPr>
            <a:lvl3pPr>
              <a:defRPr sz="12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0" y="182033"/>
            <a:ext cx="2005542" cy="774700"/>
          </a:xfrm>
        </p:spPr>
        <p:txBody>
          <a:bodyPr anchor="b"/>
          <a:lstStyle>
            <a:lvl1pPr algn="l">
              <a:defRPr sz="1300" b="1"/>
            </a:lvl1pPr>
          </a:lstStyle>
          <a:p>
            <a:r>
              <a:rPr lang="en-US"/>
              <a:t>Click to edit Master title style</a:t>
            </a:r>
          </a:p>
        </p:txBody>
      </p:sp>
      <p:sp>
        <p:nvSpPr>
          <p:cNvPr id="3" name="Content Placeholder 2"/>
          <p:cNvSpPr>
            <a:spLocks noGrp="1"/>
          </p:cNvSpPr>
          <p:nvPr>
            <p:ph idx="1"/>
          </p:nvPr>
        </p:nvSpPr>
        <p:spPr>
          <a:xfrm>
            <a:off x="2383367" y="182034"/>
            <a:ext cx="3407833" cy="3902075"/>
          </a:xfrm>
        </p:spPr>
        <p:txBody>
          <a:bodyPr/>
          <a:lstStyle>
            <a:lvl1pPr>
              <a:defRPr sz="2100"/>
            </a:lvl1pPr>
            <a:lvl2pPr>
              <a:defRPr sz="1900"/>
            </a:lvl2pPr>
            <a:lvl3pPr>
              <a:defRPr sz="16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4800" y="956734"/>
            <a:ext cx="2005542" cy="3127375"/>
          </a:xfrm>
        </p:spPr>
        <p:txBody>
          <a:bodyPr/>
          <a:lstStyle>
            <a:lvl1pPr marL="0" indent="0">
              <a:buNone/>
              <a:defRPr sz="900"/>
            </a:lvl1pPr>
            <a:lvl2pPr marL="304815" indent="0">
              <a:buNone/>
              <a:defRPr sz="800"/>
            </a:lvl2pPr>
            <a:lvl3pPr marL="609630" indent="0">
              <a:buNone/>
              <a:defRPr sz="700"/>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11/16/2023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7667621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859" y="3200400"/>
            <a:ext cx="3657600" cy="377825"/>
          </a:xfrm>
        </p:spPr>
        <p:txBody>
          <a:bodyPr anchor="b"/>
          <a:lstStyle>
            <a:lvl1pPr algn="l">
              <a:defRPr sz="1300" b="1"/>
            </a:lvl1pPr>
          </a:lstStyle>
          <a:p>
            <a:r>
              <a:rPr lang="en-US"/>
              <a:t>Click to edit Master title style</a:t>
            </a:r>
          </a:p>
        </p:txBody>
      </p:sp>
      <p:sp>
        <p:nvSpPr>
          <p:cNvPr id="3" name="Picture Placeholder 2"/>
          <p:cNvSpPr>
            <a:spLocks noGrp="1"/>
          </p:cNvSpPr>
          <p:nvPr>
            <p:ph type="pic" idx="1"/>
          </p:nvPr>
        </p:nvSpPr>
        <p:spPr>
          <a:xfrm>
            <a:off x="1194859" y="408517"/>
            <a:ext cx="3657600" cy="2743200"/>
          </a:xfrm>
        </p:spPr>
        <p:txBody>
          <a:bodyPr/>
          <a:lstStyle>
            <a:lvl1pPr marL="0" indent="0">
              <a:buNone/>
              <a:defRPr sz="2100"/>
            </a:lvl1pPr>
            <a:lvl2pPr marL="304815" indent="0">
              <a:buNone/>
              <a:defRPr sz="1900"/>
            </a:lvl2pPr>
            <a:lvl3pPr marL="609630" indent="0">
              <a:buNone/>
              <a:defRPr sz="1600"/>
            </a:lvl3pPr>
            <a:lvl4pPr marL="914446" indent="0">
              <a:buNone/>
              <a:defRPr sz="1300"/>
            </a:lvl4pPr>
            <a:lvl5pPr marL="1219261" indent="0">
              <a:buNone/>
              <a:defRPr sz="1300"/>
            </a:lvl5pPr>
            <a:lvl6pPr marL="1524076" indent="0">
              <a:buNone/>
              <a:defRPr sz="1300"/>
            </a:lvl6pPr>
            <a:lvl7pPr marL="1828891" indent="0">
              <a:buNone/>
              <a:defRPr sz="1300"/>
            </a:lvl7pPr>
            <a:lvl8pPr marL="2133707" indent="0">
              <a:buNone/>
              <a:defRPr sz="1300"/>
            </a:lvl8pPr>
            <a:lvl9pPr marL="2438522" indent="0">
              <a:buNone/>
              <a:defRPr sz="1300"/>
            </a:lvl9pPr>
          </a:lstStyle>
          <a:p>
            <a:endParaRPr lang="en-US"/>
          </a:p>
        </p:txBody>
      </p:sp>
      <p:sp>
        <p:nvSpPr>
          <p:cNvPr id="4" name="Text Placeholder 3"/>
          <p:cNvSpPr>
            <a:spLocks noGrp="1"/>
          </p:cNvSpPr>
          <p:nvPr>
            <p:ph type="body" sz="half" idx="2"/>
          </p:nvPr>
        </p:nvSpPr>
        <p:spPr>
          <a:xfrm>
            <a:off x="1194859" y="3578225"/>
            <a:ext cx="3657600" cy="536575"/>
          </a:xfrm>
        </p:spPr>
        <p:txBody>
          <a:bodyPr/>
          <a:lstStyle>
            <a:lvl1pPr marL="0" indent="0">
              <a:buNone/>
              <a:defRPr sz="900"/>
            </a:lvl1pPr>
            <a:lvl2pPr marL="304815" indent="0">
              <a:buNone/>
              <a:defRPr sz="800"/>
            </a:lvl2pPr>
            <a:lvl3pPr marL="609630" indent="0">
              <a:buNone/>
              <a:defRPr sz="700"/>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19600" y="183092"/>
            <a:ext cx="1371600" cy="39010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183092"/>
            <a:ext cx="4013200" cy="39010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Pasirinktinis maketas">
    <p:spTree>
      <p:nvGrpSpPr>
        <p:cNvPr id="1" name=""/>
        <p:cNvGrpSpPr/>
        <p:nvPr/>
      </p:nvGrpSpPr>
      <p:grpSpPr>
        <a:xfrm>
          <a:off x="0" y="0"/>
          <a:ext cx="0" cy="0"/>
          <a:chOff x="0" y="0"/>
          <a:chExt cx="0" cy="0"/>
        </a:xfrm>
      </p:grpSpPr>
      <p:sp>
        <p:nvSpPr>
          <p:cNvPr id="8" name="Shape 8"/>
          <p:cNvSpPr txBox="1">
            <a:spLocks noGrp="1"/>
          </p:cNvSpPr>
          <p:nvPr>
            <p:ph type="dt" idx="2"/>
          </p:nvPr>
        </p:nvSpPr>
        <p:spPr>
          <a:xfrm>
            <a:off x="615178" y="6356352"/>
            <a:ext cx="2743199" cy="365125"/>
          </a:xfrm>
          <a:prstGeom prst="rect">
            <a:avLst/>
          </a:prstGeom>
          <a:noFill/>
          <a:ln>
            <a:noFill/>
          </a:ln>
        </p:spPr>
        <p:txBody>
          <a:bodyPr lIns="68569" tIns="68569" rIns="68569" bIns="68569" anchor="ctr" anchorCtr="0"/>
          <a:lstStyle>
            <a:lvl1pPr marL="0" marR="0" lvl="0" indent="0" algn="l" rtl="0">
              <a:spcBef>
                <a:spcPts val="0"/>
              </a:spcBef>
              <a:buNone/>
              <a:defRPr sz="900" b="0" i="0" u="none" strike="noStrike" cap="none">
                <a:solidFill>
                  <a:srgbClr val="FFFFFF"/>
                </a:solidFill>
                <a:latin typeface="Trebuchet MS"/>
                <a:ea typeface="Trebuchet MS"/>
                <a:cs typeface="Trebuchet MS"/>
                <a:sym typeface="Trebuchet MS"/>
              </a:defRPr>
            </a:lvl1pPr>
            <a:lvl2pPr marL="342917" marR="0" lvl="1" indent="0" algn="l" rtl="0">
              <a:spcBef>
                <a:spcPts val="0"/>
              </a:spcBef>
              <a:buNone/>
              <a:defRPr sz="1400" b="0" i="0" u="none" strike="noStrike" cap="none">
                <a:solidFill>
                  <a:schemeClr val="dk1"/>
                </a:solidFill>
                <a:latin typeface="Trebuchet MS"/>
                <a:ea typeface="Trebuchet MS"/>
                <a:cs typeface="Trebuchet MS"/>
                <a:sym typeface="Trebuchet MS"/>
              </a:defRPr>
            </a:lvl2pPr>
            <a:lvl3pPr marL="685834" marR="0" lvl="2" indent="0" algn="l" rtl="0">
              <a:spcBef>
                <a:spcPts val="0"/>
              </a:spcBef>
              <a:buNone/>
              <a:defRPr sz="1400" b="0" i="0" u="none" strike="noStrike" cap="none">
                <a:solidFill>
                  <a:schemeClr val="dk1"/>
                </a:solidFill>
                <a:latin typeface="Trebuchet MS"/>
                <a:ea typeface="Trebuchet MS"/>
                <a:cs typeface="Trebuchet MS"/>
                <a:sym typeface="Trebuchet MS"/>
              </a:defRPr>
            </a:lvl3pPr>
            <a:lvl4pPr marL="1028751" marR="0" lvl="3" indent="0" algn="l" rtl="0">
              <a:spcBef>
                <a:spcPts val="0"/>
              </a:spcBef>
              <a:buNone/>
              <a:defRPr sz="1400" b="0" i="0" u="none" strike="noStrike" cap="none">
                <a:solidFill>
                  <a:schemeClr val="dk1"/>
                </a:solidFill>
                <a:latin typeface="Trebuchet MS"/>
                <a:ea typeface="Trebuchet MS"/>
                <a:cs typeface="Trebuchet MS"/>
                <a:sym typeface="Trebuchet MS"/>
              </a:defRPr>
            </a:lvl4pPr>
            <a:lvl5pPr marL="1371669" marR="0" lvl="4" indent="0" algn="l" rtl="0">
              <a:spcBef>
                <a:spcPts val="0"/>
              </a:spcBef>
              <a:buNone/>
              <a:defRPr sz="1400" b="0" i="0" u="none" strike="noStrike" cap="none">
                <a:solidFill>
                  <a:schemeClr val="dk1"/>
                </a:solidFill>
                <a:latin typeface="Trebuchet MS"/>
                <a:ea typeface="Trebuchet MS"/>
                <a:cs typeface="Trebuchet MS"/>
                <a:sym typeface="Trebuchet MS"/>
              </a:defRPr>
            </a:lvl5pPr>
            <a:lvl6pPr marL="1714586" marR="0" lvl="5" indent="0" algn="l" rtl="0">
              <a:spcBef>
                <a:spcPts val="0"/>
              </a:spcBef>
              <a:buNone/>
              <a:defRPr sz="1400" b="0" i="0" u="none" strike="noStrike" cap="none">
                <a:solidFill>
                  <a:schemeClr val="dk1"/>
                </a:solidFill>
                <a:latin typeface="Trebuchet MS"/>
                <a:ea typeface="Trebuchet MS"/>
                <a:cs typeface="Trebuchet MS"/>
                <a:sym typeface="Trebuchet MS"/>
              </a:defRPr>
            </a:lvl6pPr>
            <a:lvl7pPr marL="2057503" marR="0" lvl="6" indent="0" algn="l" rtl="0">
              <a:spcBef>
                <a:spcPts val="0"/>
              </a:spcBef>
              <a:buNone/>
              <a:defRPr sz="1400" b="0" i="0" u="none" strike="noStrike" cap="none">
                <a:solidFill>
                  <a:schemeClr val="dk1"/>
                </a:solidFill>
                <a:latin typeface="Trebuchet MS"/>
                <a:ea typeface="Trebuchet MS"/>
                <a:cs typeface="Trebuchet MS"/>
                <a:sym typeface="Trebuchet MS"/>
              </a:defRPr>
            </a:lvl7pPr>
            <a:lvl8pPr marL="2400420" marR="0" lvl="7" indent="0" algn="l" rtl="0">
              <a:spcBef>
                <a:spcPts val="0"/>
              </a:spcBef>
              <a:buNone/>
              <a:defRPr sz="1400" b="0" i="0" u="none" strike="noStrike" cap="none">
                <a:solidFill>
                  <a:schemeClr val="dk1"/>
                </a:solidFill>
                <a:latin typeface="Trebuchet MS"/>
                <a:ea typeface="Trebuchet MS"/>
                <a:cs typeface="Trebuchet MS"/>
                <a:sym typeface="Trebuchet MS"/>
              </a:defRPr>
            </a:lvl8pPr>
            <a:lvl9pPr marL="2743337" marR="0" lvl="8" indent="0" algn="l" rtl="0">
              <a:spcBef>
                <a:spcPts val="0"/>
              </a:spcBef>
              <a:buNone/>
              <a:defRPr sz="1400" b="0" i="0" u="none" strike="noStrike" cap="none">
                <a:solidFill>
                  <a:schemeClr val="dk1"/>
                </a:solidFill>
                <a:latin typeface="Trebuchet MS"/>
                <a:ea typeface="Trebuchet MS"/>
                <a:cs typeface="Trebuchet MS"/>
                <a:sym typeface="Trebuchet MS"/>
              </a:defRPr>
            </a:lvl9pPr>
          </a:lstStyle>
          <a:p>
            <a:fld id="{0F5D0D98-3E6B-4C69-8696-4115A8459411}" type="datetime1">
              <a:rPr lang="lt-LT" smtClean="0"/>
              <a:t>2023.11.16</a:t>
            </a:fld>
            <a:endParaRPr lang="it-IT"/>
          </a:p>
        </p:txBody>
      </p:sp>
      <p:sp>
        <p:nvSpPr>
          <p:cNvPr id="9" name="Shape 9"/>
          <p:cNvSpPr txBox="1">
            <a:spLocks noGrp="1"/>
          </p:cNvSpPr>
          <p:nvPr>
            <p:ph type="ftr" idx="3"/>
          </p:nvPr>
        </p:nvSpPr>
        <p:spPr>
          <a:xfrm>
            <a:off x="4038600" y="6356352"/>
            <a:ext cx="4114800" cy="365125"/>
          </a:xfrm>
          <a:prstGeom prst="rect">
            <a:avLst/>
          </a:prstGeom>
          <a:noFill/>
          <a:ln>
            <a:noFill/>
          </a:ln>
        </p:spPr>
        <p:txBody>
          <a:bodyPr lIns="68569" tIns="68569" rIns="68569" bIns="68569" anchor="ctr" anchorCtr="0"/>
          <a:lstStyle>
            <a:lvl1pPr marL="0" marR="0" lvl="0" indent="0" algn="ctr" rtl="0">
              <a:spcBef>
                <a:spcPts val="0"/>
              </a:spcBef>
              <a:buNone/>
              <a:defRPr sz="900" b="0" i="0" u="none" strike="noStrike" cap="none">
                <a:solidFill>
                  <a:srgbClr val="FFFFFF"/>
                </a:solidFill>
                <a:latin typeface="Trebuchet MS"/>
                <a:ea typeface="Trebuchet MS"/>
                <a:cs typeface="Trebuchet MS"/>
                <a:sym typeface="Trebuchet MS"/>
              </a:defRPr>
            </a:lvl1pPr>
            <a:lvl2pPr marL="342917" marR="0" lvl="1" indent="0" algn="l" rtl="0">
              <a:spcBef>
                <a:spcPts val="0"/>
              </a:spcBef>
              <a:buNone/>
              <a:defRPr sz="1400" b="0" i="0" u="none" strike="noStrike" cap="none">
                <a:solidFill>
                  <a:schemeClr val="dk1"/>
                </a:solidFill>
                <a:latin typeface="Trebuchet MS"/>
                <a:ea typeface="Trebuchet MS"/>
                <a:cs typeface="Trebuchet MS"/>
                <a:sym typeface="Trebuchet MS"/>
              </a:defRPr>
            </a:lvl2pPr>
            <a:lvl3pPr marL="685834" marR="0" lvl="2" indent="0" algn="l" rtl="0">
              <a:spcBef>
                <a:spcPts val="0"/>
              </a:spcBef>
              <a:buNone/>
              <a:defRPr sz="1400" b="0" i="0" u="none" strike="noStrike" cap="none">
                <a:solidFill>
                  <a:schemeClr val="dk1"/>
                </a:solidFill>
                <a:latin typeface="Trebuchet MS"/>
                <a:ea typeface="Trebuchet MS"/>
                <a:cs typeface="Trebuchet MS"/>
                <a:sym typeface="Trebuchet MS"/>
              </a:defRPr>
            </a:lvl3pPr>
            <a:lvl4pPr marL="1028751" marR="0" lvl="3" indent="0" algn="l" rtl="0">
              <a:spcBef>
                <a:spcPts val="0"/>
              </a:spcBef>
              <a:buNone/>
              <a:defRPr sz="1400" b="0" i="0" u="none" strike="noStrike" cap="none">
                <a:solidFill>
                  <a:schemeClr val="dk1"/>
                </a:solidFill>
                <a:latin typeface="Trebuchet MS"/>
                <a:ea typeface="Trebuchet MS"/>
                <a:cs typeface="Trebuchet MS"/>
                <a:sym typeface="Trebuchet MS"/>
              </a:defRPr>
            </a:lvl4pPr>
            <a:lvl5pPr marL="1371669" marR="0" lvl="4" indent="0" algn="l" rtl="0">
              <a:spcBef>
                <a:spcPts val="0"/>
              </a:spcBef>
              <a:buNone/>
              <a:defRPr sz="1400" b="0" i="0" u="none" strike="noStrike" cap="none">
                <a:solidFill>
                  <a:schemeClr val="dk1"/>
                </a:solidFill>
                <a:latin typeface="Trebuchet MS"/>
                <a:ea typeface="Trebuchet MS"/>
                <a:cs typeface="Trebuchet MS"/>
                <a:sym typeface="Trebuchet MS"/>
              </a:defRPr>
            </a:lvl5pPr>
            <a:lvl6pPr marL="1714586" marR="0" lvl="5" indent="0" algn="l" rtl="0">
              <a:spcBef>
                <a:spcPts val="0"/>
              </a:spcBef>
              <a:buNone/>
              <a:defRPr sz="1400" b="0" i="0" u="none" strike="noStrike" cap="none">
                <a:solidFill>
                  <a:schemeClr val="dk1"/>
                </a:solidFill>
                <a:latin typeface="Trebuchet MS"/>
                <a:ea typeface="Trebuchet MS"/>
                <a:cs typeface="Trebuchet MS"/>
                <a:sym typeface="Trebuchet MS"/>
              </a:defRPr>
            </a:lvl6pPr>
            <a:lvl7pPr marL="2057503" marR="0" lvl="6" indent="0" algn="l" rtl="0">
              <a:spcBef>
                <a:spcPts val="0"/>
              </a:spcBef>
              <a:buNone/>
              <a:defRPr sz="1400" b="0" i="0" u="none" strike="noStrike" cap="none">
                <a:solidFill>
                  <a:schemeClr val="dk1"/>
                </a:solidFill>
                <a:latin typeface="Trebuchet MS"/>
                <a:ea typeface="Trebuchet MS"/>
                <a:cs typeface="Trebuchet MS"/>
                <a:sym typeface="Trebuchet MS"/>
              </a:defRPr>
            </a:lvl7pPr>
            <a:lvl8pPr marL="2400420" marR="0" lvl="7" indent="0" algn="l" rtl="0">
              <a:spcBef>
                <a:spcPts val="0"/>
              </a:spcBef>
              <a:buNone/>
              <a:defRPr sz="1400" b="0" i="0" u="none" strike="noStrike" cap="none">
                <a:solidFill>
                  <a:schemeClr val="dk1"/>
                </a:solidFill>
                <a:latin typeface="Trebuchet MS"/>
                <a:ea typeface="Trebuchet MS"/>
                <a:cs typeface="Trebuchet MS"/>
                <a:sym typeface="Trebuchet MS"/>
              </a:defRPr>
            </a:lvl8pPr>
            <a:lvl9pPr marL="2743337" marR="0" lvl="8" indent="0" algn="l" rtl="0">
              <a:spcBef>
                <a:spcPts val="0"/>
              </a:spcBef>
              <a:buNone/>
              <a:defRPr sz="1400" b="0" i="0" u="none" strike="noStrike" cap="none">
                <a:solidFill>
                  <a:schemeClr val="dk1"/>
                </a:solidFill>
                <a:latin typeface="Trebuchet MS"/>
                <a:ea typeface="Trebuchet MS"/>
                <a:cs typeface="Trebuchet MS"/>
                <a:sym typeface="Trebuchet MS"/>
              </a:defRPr>
            </a:lvl9pPr>
          </a:lstStyle>
          <a:p>
            <a:r>
              <a:rPr lang="lt-LT"/>
              <a:t>Mokesčių lengvatų peržiūra</a:t>
            </a:r>
            <a:endParaRPr lang="sk-SK"/>
          </a:p>
        </p:txBody>
      </p:sp>
      <p:sp>
        <p:nvSpPr>
          <p:cNvPr id="10" name="Shape 10"/>
          <p:cNvSpPr txBox="1">
            <a:spLocks noGrp="1"/>
          </p:cNvSpPr>
          <p:nvPr>
            <p:ph type="sldNum" idx="4"/>
          </p:nvPr>
        </p:nvSpPr>
        <p:spPr>
          <a:xfrm>
            <a:off x="8822477" y="6356352"/>
            <a:ext cx="2743199" cy="365125"/>
          </a:xfrm>
          <a:prstGeom prst="rect">
            <a:avLst/>
          </a:prstGeom>
          <a:noFill/>
          <a:ln>
            <a:noFill/>
          </a:ln>
        </p:spPr>
        <p:txBody>
          <a:bodyPr lIns="68569" tIns="34275" rIns="68569" bIns="34275" anchor="ctr" anchorCtr="0">
            <a:noAutofit/>
          </a:bodyPr>
          <a:lstStyle>
            <a:lvl1pPr>
              <a:defRPr>
                <a:solidFill>
                  <a:srgbClr val="FFFFFF"/>
                </a:solidFill>
              </a:defRPr>
            </a:lvl1pPr>
          </a:lstStyle>
          <a:p>
            <a:pPr algn="r">
              <a:buSzPct val="25000"/>
            </a:pPr>
            <a:fld id="{00000000-1234-1234-1234-123412341234}" type="slidenum">
              <a:rPr lang="lt-LT" sz="900" smtClean="0">
                <a:latin typeface="Trebuchet MS"/>
                <a:ea typeface="Trebuchet MS"/>
                <a:cs typeface="Trebuchet MS"/>
                <a:sym typeface="Trebuchet MS"/>
              </a:rPr>
              <a:pPr algn="r">
                <a:buSzPct val="25000"/>
              </a:pPr>
              <a:t>‹#›</a:t>
            </a:fld>
            <a:endParaRPr lang="lt-LT" sz="900">
              <a:latin typeface="Trebuchet MS"/>
              <a:ea typeface="Trebuchet MS"/>
              <a:cs typeface="Trebuchet MS"/>
              <a:sym typeface="Trebuchet MS"/>
            </a:endParaRPr>
          </a:p>
        </p:txBody>
      </p:sp>
      <p:sp>
        <p:nvSpPr>
          <p:cNvPr id="12" name="Shape 6"/>
          <p:cNvSpPr txBox="1">
            <a:spLocks noGrp="1"/>
          </p:cNvSpPr>
          <p:nvPr>
            <p:ph type="title"/>
          </p:nvPr>
        </p:nvSpPr>
        <p:spPr>
          <a:xfrm>
            <a:off x="613317" y="342825"/>
            <a:ext cx="10917043" cy="903635"/>
          </a:xfrm>
          <a:prstGeom prst="rect">
            <a:avLst/>
          </a:prstGeom>
          <a:noFill/>
          <a:ln>
            <a:noFill/>
          </a:ln>
        </p:spPr>
        <p:txBody>
          <a:bodyPr lIns="68569" tIns="68569" rIns="68569" bIns="68569" anchor="ctr" anchorCtr="0"/>
          <a:lstStyle>
            <a:lvl1pPr marL="0" marR="0" lvl="0" indent="0" algn="l" rtl="0">
              <a:lnSpc>
                <a:spcPct val="90000"/>
              </a:lnSpc>
              <a:spcBef>
                <a:spcPts val="0"/>
              </a:spcBef>
              <a:buClr>
                <a:schemeClr val="dk2"/>
              </a:buClr>
              <a:buFont typeface="Trebuchet MS"/>
              <a:buNone/>
              <a:defRPr sz="3300" b="1" i="0" u="none" strike="noStrike" cap="none">
                <a:solidFill>
                  <a:schemeClr val="bg1"/>
                </a:solidFill>
                <a:latin typeface="Trebuchet MS"/>
                <a:ea typeface="Trebuchet MS"/>
                <a:cs typeface="Trebuchet MS"/>
                <a:sym typeface="Trebuchet MS"/>
              </a:defRPr>
            </a:lvl1pPr>
            <a:lvl2pPr lvl="1" indent="0">
              <a:spcBef>
                <a:spcPts val="0"/>
              </a:spcBef>
              <a:buNone/>
              <a:defRPr sz="1400"/>
            </a:lvl2pPr>
            <a:lvl3pPr lvl="2" indent="0">
              <a:spcBef>
                <a:spcPts val="0"/>
              </a:spcBef>
              <a:buNone/>
              <a:defRPr sz="1400"/>
            </a:lvl3pPr>
            <a:lvl4pPr lvl="3" indent="0">
              <a:spcBef>
                <a:spcPts val="0"/>
              </a:spcBef>
              <a:buNone/>
              <a:defRPr sz="1400"/>
            </a:lvl4pPr>
            <a:lvl5pPr lvl="4" indent="0">
              <a:spcBef>
                <a:spcPts val="0"/>
              </a:spcBef>
              <a:buNone/>
              <a:defRPr sz="1400"/>
            </a:lvl5pPr>
            <a:lvl6pPr lvl="5" indent="0">
              <a:spcBef>
                <a:spcPts val="0"/>
              </a:spcBef>
              <a:buNone/>
              <a:defRPr sz="1400"/>
            </a:lvl6pPr>
            <a:lvl7pPr lvl="6" indent="0">
              <a:spcBef>
                <a:spcPts val="0"/>
              </a:spcBef>
              <a:buNone/>
              <a:defRPr sz="1400"/>
            </a:lvl7pPr>
            <a:lvl8pPr lvl="7" indent="0">
              <a:spcBef>
                <a:spcPts val="0"/>
              </a:spcBef>
              <a:buNone/>
              <a:defRPr sz="1400"/>
            </a:lvl8pPr>
            <a:lvl9pPr lvl="8" indent="0">
              <a:spcBef>
                <a:spcPts val="0"/>
              </a:spcBef>
              <a:buNone/>
              <a:defRPr sz="1400"/>
            </a:lvl9pPr>
          </a:lstStyle>
          <a:p>
            <a:r>
              <a:rPr lang="lt-LT"/>
              <a:t>Spustelėję redag. ruoš. pavad. stilių</a:t>
            </a:r>
            <a:endParaRPr/>
          </a:p>
        </p:txBody>
      </p:sp>
      <p:sp>
        <p:nvSpPr>
          <p:cNvPr id="13" name="Shape 7"/>
          <p:cNvSpPr txBox="1">
            <a:spLocks noGrp="1"/>
          </p:cNvSpPr>
          <p:nvPr>
            <p:ph idx="1"/>
          </p:nvPr>
        </p:nvSpPr>
        <p:spPr>
          <a:xfrm>
            <a:off x="613317" y="1672686"/>
            <a:ext cx="10917043" cy="4337825"/>
          </a:xfrm>
          <a:prstGeom prst="rect">
            <a:avLst/>
          </a:prstGeom>
          <a:noFill/>
          <a:ln>
            <a:noFill/>
          </a:ln>
        </p:spPr>
        <p:txBody>
          <a:bodyPr lIns="68569" tIns="68569" rIns="68569" bIns="68569" anchor="t" anchorCtr="0"/>
          <a:lstStyle>
            <a:lvl1pPr marL="171459" marR="0" lvl="0" indent="-38102" algn="l" rtl="0">
              <a:lnSpc>
                <a:spcPct val="90000"/>
              </a:lnSpc>
              <a:spcBef>
                <a:spcPts val="750"/>
              </a:spcBef>
              <a:buClr>
                <a:schemeClr val="dk2"/>
              </a:buClr>
              <a:buSzPct val="100000"/>
              <a:buFont typeface="Arial"/>
              <a:buChar char="•"/>
              <a:defRPr sz="2100" b="0" i="0" u="none" strike="noStrike" cap="none">
                <a:solidFill>
                  <a:schemeClr val="dk2"/>
                </a:solidFill>
                <a:latin typeface="Trebuchet MS"/>
                <a:ea typeface="Trebuchet MS"/>
                <a:cs typeface="Trebuchet MS"/>
                <a:sym typeface="Trebuchet MS"/>
              </a:defRPr>
            </a:lvl1pPr>
            <a:lvl2pPr marL="514376" marR="0" lvl="1" indent="-57153" algn="l" rtl="0">
              <a:lnSpc>
                <a:spcPct val="90000"/>
              </a:lnSpc>
              <a:spcBef>
                <a:spcPts val="375"/>
              </a:spcBef>
              <a:buClr>
                <a:schemeClr val="dk2"/>
              </a:buClr>
              <a:buSzPct val="100000"/>
              <a:buFont typeface="Arial"/>
              <a:buChar char="•"/>
              <a:defRPr sz="1800" b="0" i="0" u="none" strike="noStrike" cap="none">
                <a:solidFill>
                  <a:schemeClr val="dk2"/>
                </a:solidFill>
                <a:latin typeface="Trebuchet MS"/>
                <a:ea typeface="Trebuchet MS"/>
                <a:cs typeface="Trebuchet MS"/>
                <a:sym typeface="Trebuchet MS"/>
              </a:defRPr>
            </a:lvl2pPr>
            <a:lvl3pPr marL="857293" marR="0" lvl="2" indent="-76204" algn="l" rtl="0">
              <a:lnSpc>
                <a:spcPct val="90000"/>
              </a:lnSpc>
              <a:spcBef>
                <a:spcPts val="375"/>
              </a:spcBef>
              <a:buClr>
                <a:schemeClr val="dk2"/>
              </a:buClr>
              <a:buSzPct val="100000"/>
              <a:buFont typeface="Arial"/>
              <a:buChar char="•"/>
              <a:defRPr sz="1500" b="0" i="0" u="none" strike="noStrike" cap="none">
                <a:solidFill>
                  <a:schemeClr val="dk2"/>
                </a:solidFill>
                <a:latin typeface="Trebuchet MS"/>
                <a:ea typeface="Trebuchet MS"/>
                <a:cs typeface="Trebuchet MS"/>
                <a:sym typeface="Trebuchet MS"/>
              </a:defRPr>
            </a:lvl3pPr>
            <a:lvl4pPr marL="1200210" marR="0" lvl="3" indent="-85730" algn="l" rtl="0">
              <a:lnSpc>
                <a:spcPct val="90000"/>
              </a:lnSpc>
              <a:spcBef>
                <a:spcPts val="375"/>
              </a:spcBef>
              <a:buClr>
                <a:schemeClr val="dk2"/>
              </a:buClr>
              <a:buSzPct val="100000"/>
              <a:buFont typeface="Arial"/>
              <a:buChar char="•"/>
              <a:defRPr sz="1400" b="0" i="0" u="none" strike="noStrike" cap="none">
                <a:solidFill>
                  <a:schemeClr val="dk2"/>
                </a:solidFill>
                <a:latin typeface="Trebuchet MS"/>
                <a:ea typeface="Trebuchet MS"/>
                <a:cs typeface="Trebuchet MS"/>
                <a:sym typeface="Trebuchet MS"/>
              </a:defRPr>
            </a:lvl4pPr>
            <a:lvl5pPr marL="1543127" marR="0" lvl="4" indent="-85730" algn="l" rtl="0">
              <a:lnSpc>
                <a:spcPct val="90000"/>
              </a:lnSpc>
              <a:spcBef>
                <a:spcPts val="375"/>
              </a:spcBef>
              <a:buClr>
                <a:schemeClr val="dk2"/>
              </a:buClr>
              <a:buSzPct val="100000"/>
              <a:buFont typeface="Arial"/>
              <a:buChar char="•"/>
              <a:defRPr sz="1400" b="0" i="0" u="none" strike="noStrike" cap="none">
                <a:solidFill>
                  <a:schemeClr val="dk2"/>
                </a:solidFill>
                <a:latin typeface="Trebuchet MS"/>
                <a:ea typeface="Trebuchet MS"/>
                <a:cs typeface="Trebuchet MS"/>
                <a:sym typeface="Trebuchet MS"/>
              </a:defRPr>
            </a:lvl5pPr>
            <a:lvl6pPr marL="1886044" marR="0" lvl="5" indent="-85730" algn="l" rtl="0">
              <a:lnSpc>
                <a:spcPct val="90000"/>
              </a:lnSpc>
              <a:spcBef>
                <a:spcPts val="375"/>
              </a:spcBef>
              <a:buClr>
                <a:schemeClr val="dk1"/>
              </a:buClr>
              <a:buSzPct val="100000"/>
              <a:buFont typeface="Arial"/>
              <a:buChar char="•"/>
              <a:defRPr sz="1400" b="0" i="0" u="none" strike="noStrike" cap="none">
                <a:solidFill>
                  <a:schemeClr val="dk1"/>
                </a:solidFill>
                <a:latin typeface="Trebuchet MS"/>
                <a:ea typeface="Trebuchet MS"/>
                <a:cs typeface="Trebuchet MS"/>
                <a:sym typeface="Trebuchet MS"/>
              </a:defRPr>
            </a:lvl6pPr>
            <a:lvl7pPr marL="2228961" marR="0" lvl="6" indent="-85730" algn="l" rtl="0">
              <a:lnSpc>
                <a:spcPct val="90000"/>
              </a:lnSpc>
              <a:spcBef>
                <a:spcPts val="375"/>
              </a:spcBef>
              <a:buClr>
                <a:schemeClr val="dk1"/>
              </a:buClr>
              <a:buSzPct val="100000"/>
              <a:buFont typeface="Arial"/>
              <a:buChar char="•"/>
              <a:defRPr sz="1400" b="0" i="0" u="none" strike="noStrike" cap="none">
                <a:solidFill>
                  <a:schemeClr val="dk1"/>
                </a:solidFill>
                <a:latin typeface="Trebuchet MS"/>
                <a:ea typeface="Trebuchet MS"/>
                <a:cs typeface="Trebuchet MS"/>
                <a:sym typeface="Trebuchet MS"/>
              </a:defRPr>
            </a:lvl7pPr>
            <a:lvl8pPr marL="2571879" marR="0" lvl="7" indent="-85730" algn="l" rtl="0">
              <a:lnSpc>
                <a:spcPct val="90000"/>
              </a:lnSpc>
              <a:spcBef>
                <a:spcPts val="375"/>
              </a:spcBef>
              <a:buClr>
                <a:schemeClr val="dk1"/>
              </a:buClr>
              <a:buSzPct val="100000"/>
              <a:buFont typeface="Arial"/>
              <a:buChar char="•"/>
              <a:defRPr sz="1400" b="0" i="0" u="none" strike="noStrike" cap="none">
                <a:solidFill>
                  <a:schemeClr val="dk1"/>
                </a:solidFill>
                <a:latin typeface="Trebuchet MS"/>
                <a:ea typeface="Trebuchet MS"/>
                <a:cs typeface="Trebuchet MS"/>
                <a:sym typeface="Trebuchet MS"/>
              </a:defRPr>
            </a:lvl8pPr>
            <a:lvl9pPr marL="2914796" marR="0" lvl="8" indent="-85730" algn="l" rtl="0">
              <a:lnSpc>
                <a:spcPct val="90000"/>
              </a:lnSpc>
              <a:spcBef>
                <a:spcPts val="375"/>
              </a:spcBef>
              <a:buClr>
                <a:schemeClr val="dk1"/>
              </a:buClr>
              <a:buSzPct val="100000"/>
              <a:buFont typeface="Arial"/>
              <a:buChar char="•"/>
              <a:defRPr sz="1400" b="0" i="0" u="none" strike="noStrike" cap="none">
                <a:solidFill>
                  <a:schemeClr val="dk1"/>
                </a:solidFill>
                <a:latin typeface="Trebuchet MS"/>
                <a:ea typeface="Trebuchet MS"/>
                <a:cs typeface="Trebuchet MS"/>
                <a:sym typeface="Trebuchet MS"/>
              </a:defRPr>
            </a:lvl9pPr>
          </a:lstStyle>
          <a:p>
            <a:pPr lvl="0"/>
            <a:r>
              <a:rPr lang="lt-LT"/>
              <a:t>Spustelėję redag. ruoš. teksto stilių</a:t>
            </a:r>
          </a:p>
        </p:txBody>
      </p:sp>
    </p:spTree>
    <p:extLst>
      <p:ext uri="{BB962C8B-B14F-4D97-AF65-F5344CB8AC3E}">
        <p14:creationId xmlns:p14="http://schemas.microsoft.com/office/powerpoint/2010/main" val="3586886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11/16/2023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070878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11/16/2023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83014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11/16/2023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47299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11/16/2023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409648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11/16/2023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61934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70588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762453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11/16/2023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1153540561"/>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4800" y="183092"/>
            <a:ext cx="5486400" cy="762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4800" y="1066800"/>
            <a:ext cx="5486400" cy="30173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4800" y="4237567"/>
            <a:ext cx="1422400" cy="243417"/>
          </a:xfrm>
          <a:prstGeom prst="rect">
            <a:avLst/>
          </a:prstGeom>
        </p:spPr>
        <p:txBody>
          <a:bodyPr vert="horz" lIns="91440" tIns="45720" rIns="91440" bIns="45720" rtlCol="0" anchor="ctr"/>
          <a:lstStyle>
            <a:lvl1pPr algn="l">
              <a:defRPr sz="800">
                <a:solidFill>
                  <a:schemeClr val="tx1">
                    <a:tint val="75000"/>
                  </a:schemeClr>
                </a:solidFill>
              </a:defRPr>
            </a:lvl1pPr>
          </a:lstStyle>
          <a:p>
            <a:fld id="{1D8BD707-D9CF-40AE-B4C6-C98DA3205C09}" type="datetimeFigureOut">
              <a:rPr lang="en-US" smtClean="0"/>
              <a:pPr/>
              <a:t>11/16/2023</a:t>
            </a:fld>
            <a:endParaRPr lang="en-US"/>
          </a:p>
        </p:txBody>
      </p:sp>
      <p:sp>
        <p:nvSpPr>
          <p:cNvPr id="5" name="Footer Placeholder 4"/>
          <p:cNvSpPr>
            <a:spLocks noGrp="1"/>
          </p:cNvSpPr>
          <p:nvPr>
            <p:ph type="ftr" sz="quarter" idx="3"/>
          </p:nvPr>
        </p:nvSpPr>
        <p:spPr>
          <a:xfrm>
            <a:off x="2082800" y="4237567"/>
            <a:ext cx="1930400" cy="243417"/>
          </a:xfrm>
          <a:prstGeom prst="rect">
            <a:avLst/>
          </a:prstGeom>
        </p:spPr>
        <p:txBody>
          <a:bodyPr vert="horz" lIns="91440" tIns="45720" rIns="91440" bIns="45720" rtlCol="0" anchor="ctr"/>
          <a:lstStyle>
            <a:lvl1pPr algn="ctr">
              <a:defRPr sz="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368800" y="4237567"/>
            <a:ext cx="1422400" cy="243417"/>
          </a:xfrm>
          <a:prstGeom prst="rect">
            <a:avLst/>
          </a:prstGeom>
        </p:spPr>
        <p:txBody>
          <a:bodyPr vert="horz" lIns="91440" tIns="45720" rIns="91440" bIns="45720" rtlCol="0" anchor="ctr"/>
          <a:lstStyle>
            <a:lvl1pPr algn="r">
              <a:defRPr sz="8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87" r:id="rId12"/>
  </p:sldLayoutIdLst>
  <p:txStyles>
    <p:titleStyle>
      <a:lvl1pPr algn="ctr" defTabSz="609630" rtl="0" eaLnBrk="1" latinLnBrk="0" hangingPunct="1">
        <a:spcBef>
          <a:spcPct val="0"/>
        </a:spcBef>
        <a:buNone/>
        <a:defRPr sz="2900" kern="1200">
          <a:solidFill>
            <a:schemeClr val="tx1"/>
          </a:solidFill>
          <a:latin typeface="+mj-lt"/>
          <a:ea typeface="+mj-ea"/>
          <a:cs typeface="+mj-cs"/>
        </a:defRPr>
      </a:lvl1pPr>
    </p:titleStyle>
    <p:bodyStyle>
      <a:lvl1pPr marL="228611" indent="-228611" algn="l" defTabSz="609630" rtl="0" eaLnBrk="1" latinLnBrk="0" hangingPunct="1">
        <a:spcBef>
          <a:spcPct val="20000"/>
        </a:spcBef>
        <a:buFont typeface="Arial" pitchFamily="34" charset="0"/>
        <a:buChar char="•"/>
        <a:defRPr sz="2100" kern="1200">
          <a:solidFill>
            <a:schemeClr val="tx1"/>
          </a:solidFill>
          <a:latin typeface="+mn-lt"/>
          <a:ea typeface="+mn-ea"/>
          <a:cs typeface="+mn-cs"/>
        </a:defRPr>
      </a:lvl1pPr>
      <a:lvl2pPr marL="495325" indent="-190510" algn="l" defTabSz="609630" rtl="0" eaLnBrk="1" latinLnBrk="0" hangingPunct="1">
        <a:spcBef>
          <a:spcPct val="20000"/>
        </a:spcBef>
        <a:buFont typeface="Arial" pitchFamily="34" charset="0"/>
        <a:buChar char="–"/>
        <a:defRPr sz="1900" kern="1200">
          <a:solidFill>
            <a:schemeClr val="tx1"/>
          </a:solidFill>
          <a:latin typeface="+mn-lt"/>
          <a:ea typeface="+mn-ea"/>
          <a:cs typeface="+mn-cs"/>
        </a:defRPr>
      </a:lvl2pPr>
      <a:lvl3pPr marL="762038" indent="-152408" algn="l" defTabSz="60963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066853" indent="-152408" algn="l" defTabSz="609630" rtl="0" eaLnBrk="1" latinLnBrk="0" hangingPunct="1">
        <a:spcBef>
          <a:spcPct val="20000"/>
        </a:spcBef>
        <a:buFont typeface="Arial" pitchFamily="34" charset="0"/>
        <a:buChar char="–"/>
        <a:defRPr sz="1300" kern="1200">
          <a:solidFill>
            <a:schemeClr val="tx1"/>
          </a:solidFill>
          <a:latin typeface="+mn-lt"/>
          <a:ea typeface="+mn-ea"/>
          <a:cs typeface="+mn-cs"/>
        </a:defRPr>
      </a:lvl4pPr>
      <a:lvl5pPr marL="1371669" indent="-152408" algn="l" defTabSz="609630" rtl="0" eaLnBrk="1" latinLnBrk="0" hangingPunct="1">
        <a:spcBef>
          <a:spcPct val="20000"/>
        </a:spcBef>
        <a:buFont typeface="Arial" pitchFamily="34" charset="0"/>
        <a:buChar char="»"/>
        <a:defRPr sz="1300" kern="1200">
          <a:solidFill>
            <a:schemeClr val="tx1"/>
          </a:solidFill>
          <a:latin typeface="+mn-lt"/>
          <a:ea typeface="+mn-ea"/>
          <a:cs typeface="+mn-cs"/>
        </a:defRPr>
      </a:lvl5pPr>
      <a:lvl6pPr marL="1676484" indent="-152408" algn="l" defTabSz="609630" rtl="0" eaLnBrk="1" latinLnBrk="0" hangingPunct="1">
        <a:spcBef>
          <a:spcPct val="20000"/>
        </a:spcBef>
        <a:buFont typeface="Arial" pitchFamily="34" charset="0"/>
        <a:buChar char="•"/>
        <a:defRPr sz="1300" kern="1200">
          <a:solidFill>
            <a:schemeClr val="tx1"/>
          </a:solidFill>
          <a:latin typeface="+mn-lt"/>
          <a:ea typeface="+mn-ea"/>
          <a:cs typeface="+mn-cs"/>
        </a:defRPr>
      </a:lvl6pPr>
      <a:lvl7pPr marL="1981299" indent="-152408" algn="l" defTabSz="609630" rtl="0" eaLnBrk="1" latinLnBrk="0" hangingPunct="1">
        <a:spcBef>
          <a:spcPct val="20000"/>
        </a:spcBef>
        <a:buFont typeface="Arial" pitchFamily="34" charset="0"/>
        <a:buChar char="•"/>
        <a:defRPr sz="1300" kern="1200">
          <a:solidFill>
            <a:schemeClr val="tx1"/>
          </a:solidFill>
          <a:latin typeface="+mn-lt"/>
          <a:ea typeface="+mn-ea"/>
          <a:cs typeface="+mn-cs"/>
        </a:defRPr>
      </a:lvl7pPr>
      <a:lvl8pPr marL="2286114" indent="-152408" algn="l" defTabSz="609630" rtl="0" eaLnBrk="1" latinLnBrk="0" hangingPunct="1">
        <a:spcBef>
          <a:spcPct val="20000"/>
        </a:spcBef>
        <a:buFont typeface="Arial" pitchFamily="34" charset="0"/>
        <a:buChar char="•"/>
        <a:defRPr sz="1300" kern="1200">
          <a:solidFill>
            <a:schemeClr val="tx1"/>
          </a:solidFill>
          <a:latin typeface="+mn-lt"/>
          <a:ea typeface="+mn-ea"/>
          <a:cs typeface="+mn-cs"/>
        </a:defRPr>
      </a:lvl8pPr>
      <a:lvl9pPr marL="2590930" indent="-152408" algn="l" defTabSz="609630" rtl="0" eaLnBrk="1" latinLnBrk="0" hangingPunct="1">
        <a:spcBef>
          <a:spcPct val="20000"/>
        </a:spcBef>
        <a:buFont typeface="Arial" pitchFamily="34" charset="0"/>
        <a:buChar char="•"/>
        <a:defRPr sz="1300" kern="1200">
          <a:solidFill>
            <a:schemeClr val="tx1"/>
          </a:solidFill>
          <a:latin typeface="+mn-lt"/>
          <a:ea typeface="+mn-ea"/>
          <a:cs typeface="+mn-cs"/>
        </a:defRPr>
      </a:lvl9pPr>
    </p:bodyStyle>
    <p:otherStyle>
      <a:defPPr>
        <a:defRPr lang="en-US"/>
      </a:defPPr>
      <a:lvl1pPr marL="0" algn="l" defTabSz="609630" rtl="0" eaLnBrk="1" latinLnBrk="0" hangingPunct="1">
        <a:defRPr sz="1200" kern="1200">
          <a:solidFill>
            <a:schemeClr val="tx1"/>
          </a:solidFill>
          <a:latin typeface="+mn-lt"/>
          <a:ea typeface="+mn-ea"/>
          <a:cs typeface="+mn-cs"/>
        </a:defRPr>
      </a:lvl1pPr>
      <a:lvl2pPr marL="304815" algn="l" defTabSz="609630" rtl="0" eaLnBrk="1" latinLnBrk="0" hangingPunct="1">
        <a:defRPr sz="1200" kern="1200">
          <a:solidFill>
            <a:schemeClr val="tx1"/>
          </a:solidFill>
          <a:latin typeface="+mn-lt"/>
          <a:ea typeface="+mn-ea"/>
          <a:cs typeface="+mn-cs"/>
        </a:defRPr>
      </a:lvl2pPr>
      <a:lvl3pPr marL="609630" algn="l" defTabSz="609630" rtl="0" eaLnBrk="1" latinLnBrk="0" hangingPunct="1">
        <a:defRPr sz="1200" kern="1200">
          <a:solidFill>
            <a:schemeClr val="tx1"/>
          </a:solidFill>
          <a:latin typeface="+mn-lt"/>
          <a:ea typeface="+mn-ea"/>
          <a:cs typeface="+mn-cs"/>
        </a:defRPr>
      </a:lvl3pPr>
      <a:lvl4pPr marL="914446" algn="l" defTabSz="609630" rtl="0" eaLnBrk="1" latinLnBrk="0" hangingPunct="1">
        <a:defRPr sz="1200" kern="1200">
          <a:solidFill>
            <a:schemeClr val="tx1"/>
          </a:solidFill>
          <a:latin typeface="+mn-lt"/>
          <a:ea typeface="+mn-ea"/>
          <a:cs typeface="+mn-cs"/>
        </a:defRPr>
      </a:lvl4pPr>
      <a:lvl5pPr marL="1219261" algn="l" defTabSz="609630" rtl="0" eaLnBrk="1" latinLnBrk="0" hangingPunct="1">
        <a:defRPr sz="1200" kern="1200">
          <a:solidFill>
            <a:schemeClr val="tx1"/>
          </a:solidFill>
          <a:latin typeface="+mn-lt"/>
          <a:ea typeface="+mn-ea"/>
          <a:cs typeface="+mn-cs"/>
        </a:defRPr>
      </a:lvl5pPr>
      <a:lvl6pPr marL="1524076" algn="l" defTabSz="609630" rtl="0" eaLnBrk="1" latinLnBrk="0" hangingPunct="1">
        <a:defRPr sz="1200" kern="1200">
          <a:solidFill>
            <a:schemeClr val="tx1"/>
          </a:solidFill>
          <a:latin typeface="+mn-lt"/>
          <a:ea typeface="+mn-ea"/>
          <a:cs typeface="+mn-cs"/>
        </a:defRPr>
      </a:lvl6pPr>
      <a:lvl7pPr marL="1828891" algn="l" defTabSz="609630" rtl="0" eaLnBrk="1" latinLnBrk="0" hangingPunct="1">
        <a:defRPr sz="1200" kern="1200">
          <a:solidFill>
            <a:schemeClr val="tx1"/>
          </a:solidFill>
          <a:latin typeface="+mn-lt"/>
          <a:ea typeface="+mn-ea"/>
          <a:cs typeface="+mn-cs"/>
        </a:defRPr>
      </a:lvl7pPr>
      <a:lvl8pPr marL="2133707" algn="l" defTabSz="609630" rtl="0" eaLnBrk="1" latinLnBrk="0" hangingPunct="1">
        <a:defRPr sz="1200" kern="1200">
          <a:solidFill>
            <a:schemeClr val="tx1"/>
          </a:solidFill>
          <a:latin typeface="+mn-lt"/>
          <a:ea typeface="+mn-ea"/>
          <a:cs typeface="+mn-cs"/>
        </a:defRPr>
      </a:lvl8pPr>
      <a:lvl9pPr marL="2438522" algn="l" defTabSz="609630"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8.xml"/><Relationship Id="rId4" Type="http://schemas.openxmlformats.org/officeDocument/2006/relationships/chart" Target="../charts/chart18.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8.xml"/><Relationship Id="rId5" Type="http://schemas.openxmlformats.org/officeDocument/2006/relationships/chart" Target="../charts/chart20.xml"/><Relationship Id="rId4" Type="http://schemas.openxmlformats.org/officeDocument/2006/relationships/chart" Target="../charts/chart19.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8.xml"/><Relationship Id="rId5" Type="http://schemas.openxmlformats.org/officeDocument/2006/relationships/chart" Target="../charts/chart22.xml"/><Relationship Id="rId4" Type="http://schemas.openxmlformats.org/officeDocument/2006/relationships/chart" Target="../charts/chart2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8.xml"/><Relationship Id="rId4" Type="http://schemas.openxmlformats.org/officeDocument/2006/relationships/hyperlink" Target="https://emokymai.stt.lt/"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8.xml"/><Relationship Id="rId5" Type="http://schemas.openxmlformats.org/officeDocument/2006/relationships/chart" Target="../charts/chart2.xml"/><Relationship Id="rId4" Type="http://schemas.openxmlformats.org/officeDocument/2006/relationships/chart" Target="../charts/char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8.xml"/><Relationship Id="rId5" Type="http://schemas.openxmlformats.org/officeDocument/2006/relationships/chart" Target="../charts/chart4.xml"/><Relationship Id="rId4" Type="http://schemas.openxmlformats.org/officeDocument/2006/relationships/chart" Target="../charts/chart3.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8.xml"/><Relationship Id="rId5" Type="http://schemas.openxmlformats.org/officeDocument/2006/relationships/chart" Target="../charts/chart6.xml"/><Relationship Id="rId4" Type="http://schemas.openxmlformats.org/officeDocument/2006/relationships/chart" Target="../charts/chart5.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8.xml"/><Relationship Id="rId5" Type="http://schemas.openxmlformats.org/officeDocument/2006/relationships/chart" Target="../charts/chart8.xml"/><Relationship Id="rId4" Type="http://schemas.openxmlformats.org/officeDocument/2006/relationships/chart" Target="../charts/char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8.xml"/><Relationship Id="rId4" Type="http://schemas.openxmlformats.org/officeDocument/2006/relationships/chart" Target="../charts/chart9.xml"/></Relationships>
</file>

<file path=ppt/slides/_rels/slide8.xml.rels><?xml version="1.0" encoding="UTF-8" standalone="yes"?>
<Relationships xmlns="http://schemas.openxmlformats.org/package/2006/relationships"><Relationship Id="rId8" Type="http://schemas.openxmlformats.org/officeDocument/2006/relationships/chart" Target="../charts/chart14.xml"/><Relationship Id="rId3" Type="http://schemas.openxmlformats.org/officeDocument/2006/relationships/image" Target="../media/image1.png"/><Relationship Id="rId7" Type="http://schemas.openxmlformats.org/officeDocument/2006/relationships/chart" Target="../charts/chart13.xml"/><Relationship Id="rId2" Type="http://schemas.openxmlformats.org/officeDocument/2006/relationships/notesSlide" Target="../notesSlides/notesSlide7.xml"/><Relationship Id="rId1" Type="http://schemas.openxmlformats.org/officeDocument/2006/relationships/slideLayout" Target="../slideLayouts/slideLayout18.xml"/><Relationship Id="rId6" Type="http://schemas.openxmlformats.org/officeDocument/2006/relationships/chart" Target="../charts/chart12.xml"/><Relationship Id="rId5" Type="http://schemas.openxmlformats.org/officeDocument/2006/relationships/chart" Target="../charts/chart11.xml"/><Relationship Id="rId4" Type="http://schemas.openxmlformats.org/officeDocument/2006/relationships/chart" Target="../charts/chart10.xml"/><Relationship Id="rId9" Type="http://schemas.openxmlformats.org/officeDocument/2006/relationships/chart" Target="../charts/chart15.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8.xml"/><Relationship Id="rId5" Type="http://schemas.openxmlformats.org/officeDocument/2006/relationships/chart" Target="../charts/chart17.xml"/><Relationship Id="rId4" Type="http://schemas.openxmlformats.org/officeDocument/2006/relationships/chart" Target="../charts/chart1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grpSp>
        <p:nvGrpSpPr>
          <p:cNvPr id="5" name="Group 11">
            <a:extLst>
              <a:ext uri="{FF2B5EF4-FFF2-40B4-BE49-F238E27FC236}">
                <a16:creationId xmlns:a16="http://schemas.microsoft.com/office/drawing/2014/main" id="{F3A1E727-9938-4F49-9B14-16D5835D9918}"/>
              </a:ext>
            </a:extLst>
          </p:cNvPr>
          <p:cNvGrpSpPr/>
          <p:nvPr/>
        </p:nvGrpSpPr>
        <p:grpSpPr>
          <a:xfrm rot="5400000">
            <a:off x="5731900" y="3149673"/>
            <a:ext cx="4941934" cy="51379"/>
            <a:chOff x="0" y="255270"/>
            <a:chExt cx="6362114" cy="69850"/>
          </a:xfrm>
        </p:grpSpPr>
        <p:sp>
          <p:nvSpPr>
            <p:cNvPr id="8" name="Freeform 12">
              <a:extLst>
                <a:ext uri="{FF2B5EF4-FFF2-40B4-BE49-F238E27FC236}">
                  <a16:creationId xmlns:a16="http://schemas.microsoft.com/office/drawing/2014/main" id="{1037AD00-2F1E-4850-A6E1-DD132F7E02A3}"/>
                </a:ext>
              </a:extLst>
            </p:cNvPr>
            <p:cNvSpPr/>
            <p:nvPr/>
          </p:nvSpPr>
          <p:spPr>
            <a:xfrm>
              <a:off x="0" y="255270"/>
              <a:ext cx="6362114" cy="69850"/>
            </a:xfrm>
            <a:custGeom>
              <a:avLst/>
              <a:gdLst/>
              <a:ahLst/>
              <a:cxnLst/>
              <a:rect l="l" t="t" r="r" b="b"/>
              <a:pathLst>
                <a:path w="6362114" h="69850">
                  <a:moveTo>
                    <a:pt x="6071284" y="0"/>
                  </a:moveTo>
                  <a:lnTo>
                    <a:pt x="0" y="0"/>
                  </a:lnTo>
                  <a:lnTo>
                    <a:pt x="0" y="69850"/>
                  </a:lnTo>
                  <a:lnTo>
                    <a:pt x="6362114" y="69850"/>
                  </a:lnTo>
                  <a:lnTo>
                    <a:pt x="6362114" y="0"/>
                  </a:lnTo>
                  <a:close/>
                </a:path>
              </a:pathLst>
            </a:custGeom>
            <a:solidFill>
              <a:srgbClr val="FFFFFF"/>
            </a:solidFill>
          </p:spPr>
        </p:sp>
      </p:grpSp>
      <p:sp>
        <p:nvSpPr>
          <p:cNvPr id="9" name="TextBox 14">
            <a:extLst>
              <a:ext uri="{FF2B5EF4-FFF2-40B4-BE49-F238E27FC236}">
                <a16:creationId xmlns:a16="http://schemas.microsoft.com/office/drawing/2014/main" id="{E66B14C8-06BB-4967-B332-C10CBC1BAFF3}"/>
              </a:ext>
            </a:extLst>
          </p:cNvPr>
          <p:cNvSpPr txBox="1"/>
          <p:nvPr/>
        </p:nvSpPr>
        <p:spPr>
          <a:xfrm>
            <a:off x="524197" y="1718961"/>
            <a:ext cx="7402813" cy="369332"/>
          </a:xfrm>
          <a:prstGeom prst="rect">
            <a:avLst/>
          </a:prstGeom>
        </p:spPr>
        <p:txBody>
          <a:bodyPr wrap="square" lIns="0" tIns="0" rIns="0" bIns="0" rtlCol="0" anchor="t">
            <a:spAutoFit/>
          </a:bodyPr>
          <a:lstStyle/>
          <a:p>
            <a:pPr algn="ctr"/>
            <a:endParaRPr lang="en-US" sz="2400" b="1" spc="226" dirty="0">
              <a:solidFill>
                <a:schemeClr val="bg1"/>
              </a:solidFill>
              <a:latin typeface="Calibri"/>
              <a:cs typeface="Calibri"/>
            </a:endParaRPr>
          </a:p>
        </p:txBody>
      </p:sp>
      <p:sp>
        <p:nvSpPr>
          <p:cNvPr id="4" name="Rectangle 3"/>
          <p:cNvSpPr/>
          <p:nvPr/>
        </p:nvSpPr>
        <p:spPr>
          <a:xfrm>
            <a:off x="1687513" y="516722"/>
            <a:ext cx="3048000" cy="369332"/>
          </a:xfrm>
          <a:prstGeom prst="rect">
            <a:avLst/>
          </a:prstGeom>
        </p:spPr>
        <p:txBody>
          <a:bodyPr>
            <a:spAutoFit/>
          </a:bodyPr>
          <a:lstStyle/>
          <a:p>
            <a:pPr lvl="0" algn="ctr"/>
            <a:endParaRPr lang="en-GB" dirty="0"/>
          </a:p>
        </p:txBody>
      </p:sp>
      <p:sp>
        <p:nvSpPr>
          <p:cNvPr id="6" name="Rectangle 5"/>
          <p:cNvSpPr/>
          <p:nvPr/>
        </p:nvSpPr>
        <p:spPr>
          <a:xfrm>
            <a:off x="633047" y="749465"/>
            <a:ext cx="7018216" cy="2308324"/>
          </a:xfrm>
          <a:prstGeom prst="rect">
            <a:avLst/>
          </a:prstGeom>
        </p:spPr>
        <p:txBody>
          <a:bodyPr wrap="square">
            <a:spAutoFit/>
          </a:bodyPr>
          <a:lstStyle/>
          <a:p>
            <a:pPr algn="ctr"/>
            <a:r>
              <a:rPr lang="lt-LT" sz="3600" b="1" dirty="0">
                <a:solidFill>
                  <a:schemeClr val="bg1">
                    <a:lumMod val="65000"/>
                  </a:schemeClr>
                </a:solidFill>
                <a:effectLst>
                  <a:outerShdw blurRad="38100" dist="38100" dir="2700000" algn="tl">
                    <a:srgbClr val="000000">
                      <a:alpha val="43137"/>
                    </a:srgbClr>
                  </a:outerShdw>
                </a:effectLst>
              </a:rPr>
              <a:t>Lietuvos metrologijos </a:t>
            </a:r>
            <a:r>
              <a:rPr lang="lt-LT" sz="3600" b="1" dirty="0" smtClean="0">
                <a:solidFill>
                  <a:schemeClr val="bg1">
                    <a:lumMod val="65000"/>
                  </a:schemeClr>
                </a:solidFill>
                <a:effectLst>
                  <a:outerShdw blurRad="38100" dist="38100" dir="2700000" algn="tl">
                    <a:srgbClr val="000000">
                      <a:alpha val="43137"/>
                    </a:srgbClr>
                  </a:outerShdw>
                </a:effectLst>
              </a:rPr>
              <a:t>inspekcijos </a:t>
            </a:r>
            <a:r>
              <a:rPr lang="en-US" sz="3600" b="1" dirty="0" err="1">
                <a:solidFill>
                  <a:schemeClr val="bg1">
                    <a:lumMod val="65000"/>
                  </a:schemeClr>
                </a:solidFill>
                <a:effectLst>
                  <a:outerShdw blurRad="38100" dist="38100" dir="2700000" algn="tl">
                    <a:srgbClr val="000000">
                      <a:alpha val="43137"/>
                    </a:srgbClr>
                  </a:outerShdw>
                </a:effectLst>
              </a:rPr>
              <a:t>darbuotoj</a:t>
            </a:r>
            <a:r>
              <a:rPr lang="lt-LT" sz="3600" b="1" dirty="0">
                <a:solidFill>
                  <a:schemeClr val="bg1">
                    <a:lumMod val="65000"/>
                  </a:schemeClr>
                </a:solidFill>
                <a:effectLst>
                  <a:outerShdw blurRad="38100" dist="38100" dir="2700000" algn="tl">
                    <a:srgbClr val="000000">
                      <a:alpha val="43137"/>
                    </a:srgbClr>
                  </a:outerShdw>
                </a:effectLst>
              </a:rPr>
              <a:t>ų tolerancijos korupcijai apklausos rezultatai</a:t>
            </a:r>
          </a:p>
          <a:p>
            <a:pPr algn="ctr"/>
            <a:r>
              <a:rPr lang="lt-LT" sz="3600" b="1" dirty="0">
                <a:solidFill>
                  <a:schemeClr val="bg1">
                    <a:lumMod val="65000"/>
                  </a:schemeClr>
                </a:solidFill>
                <a:effectLst>
                  <a:outerShdw blurRad="38100" dist="38100" dir="2700000" algn="tl">
                    <a:srgbClr val="000000">
                      <a:alpha val="43137"/>
                    </a:srgbClr>
                  </a:outerShdw>
                </a:effectLst>
              </a:rPr>
              <a:t>2023 m.  </a:t>
            </a:r>
          </a:p>
        </p:txBody>
      </p:sp>
      <p:pic>
        <p:nvPicPr>
          <p:cNvPr id="2" name="Paveikslėlis 1"/>
          <p:cNvPicPr>
            <a:picLocks noChangeAspect="1"/>
          </p:cNvPicPr>
          <p:nvPr/>
        </p:nvPicPr>
        <p:blipFill>
          <a:blip r:embed="rId3"/>
          <a:stretch>
            <a:fillRect/>
          </a:stretch>
        </p:blipFill>
        <p:spPr>
          <a:xfrm>
            <a:off x="9922553" y="749465"/>
            <a:ext cx="933333" cy="866667"/>
          </a:xfrm>
          <a:prstGeom prst="rect">
            <a:avLst/>
          </a:prstGeom>
        </p:spPr>
      </p:pic>
      <p:sp>
        <p:nvSpPr>
          <p:cNvPr id="3" name="TextBox 2"/>
          <p:cNvSpPr txBox="1"/>
          <p:nvPr/>
        </p:nvSpPr>
        <p:spPr>
          <a:xfrm>
            <a:off x="633046" y="4215161"/>
            <a:ext cx="7293963" cy="2031325"/>
          </a:xfrm>
          <a:prstGeom prst="rect">
            <a:avLst/>
          </a:prstGeom>
          <a:noFill/>
        </p:spPr>
        <p:txBody>
          <a:bodyPr wrap="square" rtlCol="0">
            <a:spAutoFit/>
          </a:bodyPr>
          <a:lstStyle/>
          <a:p>
            <a:pPr algn="just"/>
            <a:r>
              <a:rPr lang="lt-LT" dirty="0" smtClean="0">
                <a:solidFill>
                  <a:schemeClr val="bg1"/>
                </a:solidFill>
              </a:rPr>
              <a:t>Įgyvendinant </a:t>
            </a:r>
            <a:r>
              <a:rPr lang="lt-LT" dirty="0">
                <a:solidFill>
                  <a:schemeClr val="bg1"/>
                </a:solidFill>
              </a:rPr>
              <a:t>Ministerijos 2023–2024 metų korupcijos prevencijos veiksmų plano priemonę „Atlikti tyrimą (apklausą), siekiant nustatyti Ministerijos ir ekonomikos ir inovacijų ministro valdymo sričiai priskirtų įstaigų darbuotojų toleranciją korupcijai“ 2023 m. organizuota prevencinė priemonė – </a:t>
            </a:r>
            <a:r>
              <a:rPr lang="lt-LT" dirty="0" smtClean="0">
                <a:solidFill>
                  <a:schemeClr val="bg1"/>
                </a:solidFill>
              </a:rPr>
              <a:t>Inspekcijos </a:t>
            </a:r>
            <a:r>
              <a:rPr lang="lt-LT" dirty="0">
                <a:solidFill>
                  <a:schemeClr val="bg1"/>
                </a:solidFill>
              </a:rPr>
              <a:t>valstybės tarnautojų ir darbuotojų, dirbančių pagal darbo sutartį (toliau kartu – darbuotojai) tolerancijos korupcijai ir tarnybinės etikos pažeidimams tyrimas (apklausa</a:t>
            </a:r>
            <a:r>
              <a:rPr lang="lt-LT" dirty="0" smtClean="0">
                <a:solidFill>
                  <a:schemeClr val="bg1"/>
                </a:solidFill>
              </a:rPr>
              <a:t>)</a:t>
            </a:r>
            <a:endParaRPr lang="lt-LT" dirty="0">
              <a:solidFill>
                <a:schemeClr val="bg1"/>
              </a:solidFill>
            </a:endParaRPr>
          </a:p>
        </p:txBody>
      </p:sp>
    </p:spTree>
    <p:extLst>
      <p:ext uri="{BB962C8B-B14F-4D97-AF65-F5344CB8AC3E}">
        <p14:creationId xmlns:p14="http://schemas.microsoft.com/office/powerpoint/2010/main" val="38883673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a:extLst>
              <a:ext uri="{FF2B5EF4-FFF2-40B4-BE49-F238E27FC236}">
                <a16:creationId xmlns:a16="http://schemas.microsoft.com/office/drawing/2014/main" id="{7006D1CB-FA65-42D1-A6EB-FF081AE489F6}"/>
              </a:ext>
            </a:extLst>
          </p:cNvPr>
          <p:cNvSpPr/>
          <p:nvPr/>
        </p:nvSpPr>
        <p:spPr>
          <a:xfrm>
            <a:off x="0" y="5"/>
            <a:ext cx="12192000" cy="1235029"/>
          </a:xfrm>
          <a:prstGeom prst="rect">
            <a:avLst/>
          </a:prstGeom>
          <a:solidFill>
            <a:srgbClr val="1A2C5A"/>
          </a:solidFill>
        </p:spPr>
      </p:sp>
      <p:sp>
        <p:nvSpPr>
          <p:cNvPr id="2" name="Title 1">
            <a:extLst>
              <a:ext uri="{FF2B5EF4-FFF2-40B4-BE49-F238E27FC236}">
                <a16:creationId xmlns:a16="http://schemas.microsoft.com/office/drawing/2014/main" id="{A449516F-253E-4056-9087-EEB74F914066}"/>
              </a:ext>
            </a:extLst>
          </p:cNvPr>
          <p:cNvSpPr txBox="1">
            <a:spLocks/>
          </p:cNvSpPr>
          <p:nvPr/>
        </p:nvSpPr>
        <p:spPr>
          <a:xfrm>
            <a:off x="203635" y="1445590"/>
            <a:ext cx="11583822" cy="701136"/>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t-LT" sz="2000" b="1" dirty="0"/>
              <a:t>Ar Jūsų žiniomis yra pasitaikę atvejų, kai Jūsų kolegoms už darbą asmenys atsidėkoja pinigais, „dovanomis“ ar paslaugomis už jiems rūpimų klausimų išsprendimą?</a:t>
            </a:r>
            <a:endParaRPr lang="lt-LT" sz="2000" b="1" dirty="0">
              <a:latin typeface="Calibri"/>
              <a:cs typeface="Times New Roman" panose="02020603050405020304" pitchFamily="18" charset="0"/>
            </a:endParaRPr>
          </a:p>
          <a:p>
            <a:r>
              <a:rPr lang="lt-LT" sz="2000" b="1" dirty="0" smtClean="0">
                <a:solidFill>
                  <a:schemeClr val="bg1"/>
                </a:solidFill>
                <a:latin typeface="Calibri"/>
                <a:cs typeface="Times New Roman" panose="02020603050405020304" pitchFamily="18" charset="0"/>
              </a:rPr>
              <a:t>Visi</a:t>
            </a:r>
            <a:endParaRPr lang="lt-LT" sz="2000" b="1" dirty="0" smtClean="0"/>
          </a:p>
        </p:txBody>
      </p:sp>
      <p:sp>
        <p:nvSpPr>
          <p:cNvPr id="3" name="Content Placeholder 2">
            <a:extLst>
              <a:ext uri="{FF2B5EF4-FFF2-40B4-BE49-F238E27FC236}">
                <a16:creationId xmlns:a16="http://schemas.microsoft.com/office/drawing/2014/main" id="{35FB3644-AA15-436C-8035-AC146CAD4858}"/>
              </a:ext>
            </a:extLst>
          </p:cNvPr>
          <p:cNvSpPr txBox="1">
            <a:spLocks/>
          </p:cNvSpPr>
          <p:nvPr/>
        </p:nvSpPr>
        <p:spPr>
          <a:xfrm>
            <a:off x="203635" y="4807973"/>
            <a:ext cx="11513574" cy="1396181"/>
          </a:xfrm>
          <a:prstGeom prst="rect">
            <a:avLst/>
          </a:prstGeom>
        </p:spPr>
        <p:txBody>
          <a:bodyPr lIns="91440" tIns="45720" rIns="91440" bIns="4572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lt-LT" sz="2000" b="1" dirty="0" smtClean="0">
                <a:latin typeface="+mj-lt"/>
                <a:ea typeface="+mj-ea"/>
                <a:cs typeface="+mj-cs"/>
              </a:rPr>
              <a:t>Ar </a:t>
            </a:r>
            <a:r>
              <a:rPr lang="lt-LT" sz="2000" b="1" dirty="0">
                <a:latin typeface="+mj-lt"/>
                <a:ea typeface="+mj-ea"/>
                <a:cs typeface="+mj-cs"/>
              </a:rPr>
              <a:t>buvo atvejis (-ų), kai Jums už atliekamą darbą buvo pasiūlytas neteisėtas atlygis (dovana, pinigai ar paslauga</a:t>
            </a:r>
            <a:r>
              <a:rPr lang="lt-LT" sz="2000" b="1" dirty="0" smtClean="0">
                <a:latin typeface="+mj-lt"/>
                <a:ea typeface="+mj-ea"/>
                <a:cs typeface="+mj-cs"/>
              </a:rPr>
              <a:t>)?</a:t>
            </a:r>
          </a:p>
          <a:p>
            <a:pPr marL="0" indent="0" algn="just">
              <a:buNone/>
            </a:pPr>
            <a:endParaRPr lang="lt-LT" sz="2000" b="1" dirty="0">
              <a:solidFill>
                <a:srgbClr val="00B050"/>
              </a:solidFill>
              <a:latin typeface="+mj-lt"/>
              <a:ea typeface="+mj-ea"/>
              <a:cs typeface="+mj-cs"/>
            </a:endParaRPr>
          </a:p>
          <a:p>
            <a:pPr marL="0" indent="0" algn="just">
              <a:buNone/>
            </a:pPr>
            <a:r>
              <a:rPr lang="lt-LT" sz="2000" b="1" dirty="0" smtClean="0">
                <a:solidFill>
                  <a:srgbClr val="00B050"/>
                </a:solidFill>
                <a:latin typeface="+mj-lt"/>
                <a:ea typeface="+mj-ea"/>
                <a:cs typeface="+mj-cs"/>
              </a:rPr>
              <a:t>Visi respondentai (100 proc.) atsakė, kad tokių atvejų nepasitaikė</a:t>
            </a:r>
            <a:endParaRPr lang="lt-LT" sz="2000" b="1" dirty="0">
              <a:solidFill>
                <a:srgbClr val="00B050"/>
              </a:solidFill>
              <a:latin typeface="+mj-lt"/>
              <a:ea typeface="+mj-ea"/>
              <a:cs typeface="+mj-cs"/>
            </a:endParaRPr>
          </a:p>
        </p:txBody>
      </p:sp>
      <p:sp>
        <p:nvSpPr>
          <p:cNvPr id="4" name="TextBox 3"/>
          <p:cNvSpPr txBox="1"/>
          <p:nvPr/>
        </p:nvSpPr>
        <p:spPr>
          <a:xfrm>
            <a:off x="1303130" y="210561"/>
            <a:ext cx="10722708" cy="646331"/>
          </a:xfrm>
          <a:prstGeom prst="rect">
            <a:avLst/>
          </a:prstGeom>
          <a:noFill/>
        </p:spPr>
        <p:txBody>
          <a:bodyPr wrap="square" rtlCol="0">
            <a:spAutoFit/>
          </a:bodyPr>
          <a:lstStyle/>
          <a:p>
            <a:pPr algn="ctr"/>
            <a:r>
              <a:rPr lang="lt-LT" sz="3600" b="1" spc="-150" dirty="0" smtClean="0">
                <a:solidFill>
                  <a:schemeClr val="bg1"/>
                </a:solidFill>
              </a:rPr>
              <a:t>TYRIMO REZULTATAI</a:t>
            </a:r>
            <a:endParaRPr lang="en-GB" sz="3600" b="1" dirty="0">
              <a:solidFill>
                <a:schemeClr val="bg1"/>
              </a:solidFill>
            </a:endParaRPr>
          </a:p>
        </p:txBody>
      </p:sp>
      <p:pic>
        <p:nvPicPr>
          <p:cNvPr id="8" name="Paveikslėlis 7"/>
          <p:cNvPicPr>
            <a:picLocks noChangeAspect="1"/>
          </p:cNvPicPr>
          <p:nvPr/>
        </p:nvPicPr>
        <p:blipFill>
          <a:blip r:embed="rId3"/>
          <a:stretch>
            <a:fillRect/>
          </a:stretch>
        </p:blipFill>
        <p:spPr>
          <a:xfrm>
            <a:off x="203635" y="184185"/>
            <a:ext cx="933333" cy="866667"/>
          </a:xfrm>
          <a:prstGeom prst="rect">
            <a:avLst/>
          </a:prstGeom>
        </p:spPr>
      </p:pic>
      <p:graphicFrame>
        <p:nvGraphicFramePr>
          <p:cNvPr id="10" name="Diagrama 9"/>
          <p:cNvGraphicFramePr>
            <a:graphicFrameLocks/>
          </p:cNvGraphicFramePr>
          <p:nvPr>
            <p:extLst>
              <p:ext uri="{D42A27DB-BD31-4B8C-83A1-F6EECF244321}">
                <p14:modId xmlns:p14="http://schemas.microsoft.com/office/powerpoint/2010/main" val="2641407844"/>
              </p:ext>
            </p:extLst>
          </p:nvPr>
        </p:nvGraphicFramePr>
        <p:xfrm>
          <a:off x="2861820" y="2146726"/>
          <a:ext cx="6990103" cy="174879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5385948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a:extLst>
              <a:ext uri="{FF2B5EF4-FFF2-40B4-BE49-F238E27FC236}">
                <a16:creationId xmlns:a16="http://schemas.microsoft.com/office/drawing/2014/main" id="{7006D1CB-FA65-42D1-A6EB-FF081AE489F6}"/>
              </a:ext>
            </a:extLst>
          </p:cNvPr>
          <p:cNvSpPr/>
          <p:nvPr/>
        </p:nvSpPr>
        <p:spPr>
          <a:xfrm>
            <a:off x="0" y="5"/>
            <a:ext cx="12192000" cy="1235029"/>
          </a:xfrm>
          <a:prstGeom prst="rect">
            <a:avLst/>
          </a:prstGeom>
          <a:solidFill>
            <a:srgbClr val="1A2C5A"/>
          </a:solidFill>
        </p:spPr>
      </p:sp>
      <p:sp>
        <p:nvSpPr>
          <p:cNvPr id="3" name="Content Placeholder 2">
            <a:extLst>
              <a:ext uri="{FF2B5EF4-FFF2-40B4-BE49-F238E27FC236}">
                <a16:creationId xmlns:a16="http://schemas.microsoft.com/office/drawing/2014/main" id="{35FB3644-AA15-436C-8035-AC146CAD4858}"/>
              </a:ext>
            </a:extLst>
          </p:cNvPr>
          <p:cNvSpPr txBox="1">
            <a:spLocks/>
          </p:cNvSpPr>
          <p:nvPr/>
        </p:nvSpPr>
        <p:spPr>
          <a:xfrm>
            <a:off x="203635" y="1419214"/>
            <a:ext cx="11513574" cy="1215831"/>
          </a:xfrm>
          <a:prstGeom prst="rect">
            <a:avLst/>
          </a:prstGeom>
        </p:spPr>
        <p:txBody>
          <a:bodyPr lIns="91440" tIns="45720" rIns="91440" bIns="4572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lt-LT" sz="2000" b="1" dirty="0">
                <a:latin typeface="+mj-lt"/>
                <a:ea typeface="+mj-ea"/>
                <a:cs typeface="+mj-cs"/>
              </a:rPr>
              <a:t>Ar esate susipažinęs su privačių interesų deklaravimo reikalavimais</a:t>
            </a:r>
            <a:r>
              <a:rPr lang="lt-LT" sz="2000" b="1" dirty="0" smtClean="0">
                <a:latin typeface="+mj-lt"/>
                <a:ea typeface="+mj-ea"/>
                <a:cs typeface="+mj-cs"/>
              </a:rPr>
              <a:t>?</a:t>
            </a:r>
          </a:p>
          <a:p>
            <a:pPr marL="0" indent="0" algn="just">
              <a:buNone/>
            </a:pPr>
            <a:endParaRPr lang="lt-LT" sz="2000" b="1" dirty="0">
              <a:solidFill>
                <a:srgbClr val="00B050"/>
              </a:solidFill>
              <a:latin typeface="+mj-lt"/>
              <a:ea typeface="+mj-ea"/>
              <a:cs typeface="+mj-cs"/>
            </a:endParaRPr>
          </a:p>
          <a:p>
            <a:pPr marL="0" indent="0" algn="just">
              <a:buNone/>
            </a:pPr>
            <a:r>
              <a:rPr lang="lt-LT" sz="2400" b="1" dirty="0" smtClean="0">
                <a:solidFill>
                  <a:srgbClr val="00B050"/>
                </a:solidFill>
                <a:latin typeface="+mj-lt"/>
                <a:ea typeface="+mj-ea"/>
                <a:cs typeface="+mj-cs"/>
              </a:rPr>
              <a:t>Visi respondentai (100 proc.) atsakė, kad yra susipažinę su </a:t>
            </a:r>
            <a:r>
              <a:rPr lang="lt-LT" sz="2400" b="1" dirty="0">
                <a:solidFill>
                  <a:srgbClr val="00B050"/>
                </a:solidFill>
              </a:rPr>
              <a:t>privačių interesų deklaravimo reikalavimais</a:t>
            </a:r>
            <a:endParaRPr lang="lt-LT" sz="2400" b="1" dirty="0">
              <a:solidFill>
                <a:srgbClr val="00B050"/>
              </a:solidFill>
              <a:latin typeface="+mj-lt"/>
              <a:ea typeface="+mj-ea"/>
              <a:cs typeface="+mj-cs"/>
            </a:endParaRPr>
          </a:p>
        </p:txBody>
      </p:sp>
      <p:sp>
        <p:nvSpPr>
          <p:cNvPr id="4" name="TextBox 3"/>
          <p:cNvSpPr txBox="1"/>
          <p:nvPr/>
        </p:nvSpPr>
        <p:spPr>
          <a:xfrm>
            <a:off x="1303130" y="210561"/>
            <a:ext cx="10722708" cy="646331"/>
          </a:xfrm>
          <a:prstGeom prst="rect">
            <a:avLst/>
          </a:prstGeom>
          <a:noFill/>
        </p:spPr>
        <p:txBody>
          <a:bodyPr wrap="square" rtlCol="0">
            <a:spAutoFit/>
          </a:bodyPr>
          <a:lstStyle/>
          <a:p>
            <a:pPr algn="ctr"/>
            <a:r>
              <a:rPr lang="lt-LT" sz="3600" b="1" spc="-150" dirty="0" smtClean="0">
                <a:solidFill>
                  <a:schemeClr val="bg1"/>
                </a:solidFill>
              </a:rPr>
              <a:t>TYRIMO REZULTATAI</a:t>
            </a:r>
            <a:endParaRPr lang="en-GB" sz="3600" b="1" dirty="0">
              <a:solidFill>
                <a:schemeClr val="bg1"/>
              </a:solidFill>
            </a:endParaRPr>
          </a:p>
        </p:txBody>
      </p:sp>
      <p:pic>
        <p:nvPicPr>
          <p:cNvPr id="8" name="Paveikslėlis 7"/>
          <p:cNvPicPr>
            <a:picLocks noChangeAspect="1"/>
          </p:cNvPicPr>
          <p:nvPr/>
        </p:nvPicPr>
        <p:blipFill>
          <a:blip r:embed="rId3"/>
          <a:stretch>
            <a:fillRect/>
          </a:stretch>
        </p:blipFill>
        <p:spPr>
          <a:xfrm>
            <a:off x="203635" y="184185"/>
            <a:ext cx="933333" cy="866667"/>
          </a:xfrm>
          <a:prstGeom prst="rect">
            <a:avLst/>
          </a:prstGeom>
        </p:spPr>
      </p:pic>
      <p:sp>
        <p:nvSpPr>
          <p:cNvPr id="9" name="Content Placeholder 2">
            <a:extLst>
              <a:ext uri="{FF2B5EF4-FFF2-40B4-BE49-F238E27FC236}">
                <a16:creationId xmlns:a16="http://schemas.microsoft.com/office/drawing/2014/main" id="{35FB3644-AA15-436C-8035-AC146CAD4858}"/>
              </a:ext>
            </a:extLst>
          </p:cNvPr>
          <p:cNvSpPr txBox="1">
            <a:spLocks/>
          </p:cNvSpPr>
          <p:nvPr/>
        </p:nvSpPr>
        <p:spPr>
          <a:xfrm>
            <a:off x="339213" y="3921523"/>
            <a:ext cx="11513574" cy="1977832"/>
          </a:xfrm>
          <a:prstGeom prst="rect">
            <a:avLst/>
          </a:prstGeom>
        </p:spPr>
        <p:txBody>
          <a:bodyPr lIns="91440" tIns="45720" rIns="91440" bIns="4572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lt-LT" sz="2000" b="1" dirty="0">
                <a:latin typeface="+mj-lt"/>
                <a:ea typeface="+mj-ea"/>
                <a:cs typeface="+mj-cs"/>
              </a:rPr>
              <a:t>Ar praneštumėte, </a:t>
            </a:r>
            <a:r>
              <a:rPr lang="lt-LT" sz="2000" b="1" dirty="0" smtClean="0">
                <a:latin typeface="+mj-lt"/>
                <a:ea typeface="+mj-ea"/>
                <a:cs typeface="+mj-cs"/>
              </a:rPr>
              <a:t>jeigu </a:t>
            </a:r>
            <a:r>
              <a:rPr lang="lt-LT" sz="2000" b="1" dirty="0">
                <a:latin typeface="+mj-lt"/>
                <a:ea typeface="+mj-ea"/>
                <a:cs typeface="+mj-cs"/>
              </a:rPr>
              <a:t>Jums atliekant tarnybines funkcijas iškilo viešųjų ir privačiųjų interesų konfliktas</a:t>
            </a:r>
            <a:r>
              <a:rPr lang="lt-LT" sz="2000" b="1" dirty="0" smtClean="0">
                <a:latin typeface="+mj-lt"/>
                <a:ea typeface="+mj-ea"/>
                <a:cs typeface="+mj-cs"/>
              </a:rPr>
              <a:t>?</a:t>
            </a:r>
          </a:p>
          <a:p>
            <a:pPr marL="0" indent="0" algn="just">
              <a:buNone/>
            </a:pPr>
            <a:endParaRPr lang="lt-LT" sz="2000" b="1" dirty="0">
              <a:solidFill>
                <a:srgbClr val="00B050"/>
              </a:solidFill>
              <a:latin typeface="+mj-lt"/>
              <a:ea typeface="+mj-ea"/>
              <a:cs typeface="+mj-cs"/>
            </a:endParaRPr>
          </a:p>
          <a:p>
            <a:pPr marL="0" indent="0" algn="just">
              <a:buNone/>
            </a:pPr>
            <a:r>
              <a:rPr lang="lt-LT" sz="2400" b="1" dirty="0" smtClean="0">
                <a:solidFill>
                  <a:srgbClr val="00B050"/>
                </a:solidFill>
                <a:latin typeface="+mj-lt"/>
                <a:ea typeface="+mj-ea"/>
                <a:cs typeface="+mj-cs"/>
              </a:rPr>
              <a:t>Visi respondentai (100 proc.) atsakė, kad praneštų</a:t>
            </a:r>
          </a:p>
          <a:p>
            <a:pPr marL="0" indent="0" algn="just">
              <a:buNone/>
            </a:pPr>
            <a:endParaRPr lang="lt-LT" sz="2000" b="1" dirty="0" smtClean="0">
              <a:latin typeface="+mj-lt"/>
              <a:ea typeface="+mj-ea"/>
              <a:cs typeface="+mj-cs"/>
            </a:endParaRPr>
          </a:p>
          <a:p>
            <a:pPr marL="0" indent="0" algn="just">
              <a:buNone/>
            </a:pPr>
            <a:r>
              <a:rPr lang="lt-LT" sz="2000" b="1" dirty="0" smtClean="0">
                <a:latin typeface="+mj-lt"/>
                <a:ea typeface="+mj-ea"/>
                <a:cs typeface="+mj-cs"/>
              </a:rPr>
              <a:t>Keturi respondentai nurodė kam praneštų</a:t>
            </a:r>
            <a:endParaRPr lang="lt-LT" sz="2000" b="1" dirty="0">
              <a:latin typeface="+mj-lt"/>
              <a:ea typeface="+mj-ea"/>
              <a:cs typeface="+mj-cs"/>
            </a:endParaRPr>
          </a:p>
        </p:txBody>
      </p:sp>
    </p:spTree>
    <p:extLst>
      <p:ext uri="{BB962C8B-B14F-4D97-AF65-F5344CB8AC3E}">
        <p14:creationId xmlns:p14="http://schemas.microsoft.com/office/powerpoint/2010/main" val="4751221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a:extLst>
              <a:ext uri="{FF2B5EF4-FFF2-40B4-BE49-F238E27FC236}">
                <a16:creationId xmlns:a16="http://schemas.microsoft.com/office/drawing/2014/main" id="{7006D1CB-FA65-42D1-A6EB-FF081AE489F6}"/>
              </a:ext>
            </a:extLst>
          </p:cNvPr>
          <p:cNvSpPr/>
          <p:nvPr/>
        </p:nvSpPr>
        <p:spPr>
          <a:xfrm>
            <a:off x="0" y="5"/>
            <a:ext cx="12192000" cy="1235029"/>
          </a:xfrm>
          <a:prstGeom prst="rect">
            <a:avLst/>
          </a:prstGeom>
          <a:solidFill>
            <a:srgbClr val="1A2C5A"/>
          </a:solidFill>
        </p:spPr>
      </p:sp>
      <p:sp>
        <p:nvSpPr>
          <p:cNvPr id="3" name="Content Placeholder 2">
            <a:extLst>
              <a:ext uri="{FF2B5EF4-FFF2-40B4-BE49-F238E27FC236}">
                <a16:creationId xmlns:a16="http://schemas.microsoft.com/office/drawing/2014/main" id="{35FB3644-AA15-436C-8035-AC146CAD4858}"/>
              </a:ext>
            </a:extLst>
          </p:cNvPr>
          <p:cNvSpPr txBox="1">
            <a:spLocks/>
          </p:cNvSpPr>
          <p:nvPr/>
        </p:nvSpPr>
        <p:spPr>
          <a:xfrm>
            <a:off x="203635" y="1362447"/>
            <a:ext cx="11649152" cy="1215831"/>
          </a:xfrm>
          <a:prstGeom prst="rect">
            <a:avLst/>
          </a:prstGeom>
        </p:spPr>
        <p:txBody>
          <a:bodyPr lIns="91440" tIns="45720" rIns="91440" bIns="4572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lt-LT" sz="2000" b="1" dirty="0">
                <a:latin typeface="+mj-lt"/>
                <a:ea typeface="+mj-ea"/>
                <a:cs typeface="+mj-cs"/>
              </a:rPr>
              <a:t>Ar per pastaruosius dvejus-trejus metus Jums buvo siūlomas kyšis ar  kitaip darbe buvote susidūręs su korupcija</a:t>
            </a:r>
            <a:r>
              <a:rPr lang="lt-LT" sz="2000" b="1" dirty="0" smtClean="0">
                <a:latin typeface="+mj-lt"/>
                <a:ea typeface="+mj-ea"/>
                <a:cs typeface="+mj-cs"/>
              </a:rPr>
              <a:t>?</a:t>
            </a:r>
          </a:p>
          <a:p>
            <a:pPr marL="0" indent="0" algn="just">
              <a:buNone/>
            </a:pPr>
            <a:r>
              <a:rPr lang="lt-LT" sz="2400" b="1" dirty="0">
                <a:solidFill>
                  <a:srgbClr val="00B050"/>
                </a:solidFill>
              </a:rPr>
              <a:t>Visi respondentai (100 proc.) atsakė, </a:t>
            </a:r>
            <a:r>
              <a:rPr lang="lt-LT" sz="2400" b="1" dirty="0" smtClean="0">
                <a:solidFill>
                  <a:srgbClr val="00B050"/>
                </a:solidFill>
              </a:rPr>
              <a:t>kad nebuvote susidūrę su korupcija</a:t>
            </a:r>
            <a:endParaRPr lang="lt-LT" sz="2400" b="1" dirty="0">
              <a:solidFill>
                <a:srgbClr val="00B050"/>
              </a:solidFill>
              <a:latin typeface="+mj-lt"/>
              <a:ea typeface="+mj-ea"/>
              <a:cs typeface="+mj-cs"/>
            </a:endParaRPr>
          </a:p>
        </p:txBody>
      </p:sp>
      <p:sp>
        <p:nvSpPr>
          <p:cNvPr id="4" name="TextBox 3"/>
          <p:cNvSpPr txBox="1"/>
          <p:nvPr/>
        </p:nvSpPr>
        <p:spPr>
          <a:xfrm>
            <a:off x="1303130" y="210561"/>
            <a:ext cx="10722708" cy="646331"/>
          </a:xfrm>
          <a:prstGeom prst="rect">
            <a:avLst/>
          </a:prstGeom>
          <a:noFill/>
        </p:spPr>
        <p:txBody>
          <a:bodyPr wrap="square" rtlCol="0">
            <a:spAutoFit/>
          </a:bodyPr>
          <a:lstStyle/>
          <a:p>
            <a:pPr algn="ctr"/>
            <a:r>
              <a:rPr lang="lt-LT" sz="3600" b="1" spc="-150" dirty="0" smtClean="0">
                <a:solidFill>
                  <a:schemeClr val="bg1"/>
                </a:solidFill>
              </a:rPr>
              <a:t>TYRIMO REZULTATAI</a:t>
            </a:r>
            <a:endParaRPr lang="en-GB" sz="3600" b="1" dirty="0">
              <a:solidFill>
                <a:schemeClr val="bg1"/>
              </a:solidFill>
            </a:endParaRPr>
          </a:p>
        </p:txBody>
      </p:sp>
      <p:pic>
        <p:nvPicPr>
          <p:cNvPr id="8" name="Paveikslėlis 7"/>
          <p:cNvPicPr>
            <a:picLocks noChangeAspect="1"/>
          </p:cNvPicPr>
          <p:nvPr/>
        </p:nvPicPr>
        <p:blipFill>
          <a:blip r:embed="rId3"/>
          <a:stretch>
            <a:fillRect/>
          </a:stretch>
        </p:blipFill>
        <p:spPr>
          <a:xfrm>
            <a:off x="203635" y="184185"/>
            <a:ext cx="933333" cy="866667"/>
          </a:xfrm>
          <a:prstGeom prst="rect">
            <a:avLst/>
          </a:prstGeom>
        </p:spPr>
      </p:pic>
      <p:sp>
        <p:nvSpPr>
          <p:cNvPr id="9" name="Content Placeholder 2">
            <a:extLst>
              <a:ext uri="{FF2B5EF4-FFF2-40B4-BE49-F238E27FC236}">
                <a16:creationId xmlns:a16="http://schemas.microsoft.com/office/drawing/2014/main" id="{35FB3644-AA15-436C-8035-AC146CAD4858}"/>
              </a:ext>
            </a:extLst>
          </p:cNvPr>
          <p:cNvSpPr txBox="1">
            <a:spLocks/>
          </p:cNvSpPr>
          <p:nvPr/>
        </p:nvSpPr>
        <p:spPr>
          <a:xfrm>
            <a:off x="300920" y="2834419"/>
            <a:ext cx="2903228" cy="1168219"/>
          </a:xfrm>
          <a:prstGeom prst="rect">
            <a:avLst/>
          </a:prstGeom>
        </p:spPr>
        <p:txBody>
          <a:bodyPr lIns="91440" tIns="45720" rIns="91440" bIns="4572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lt-LT" sz="2000" b="1" dirty="0">
                <a:latin typeface="+mj-lt"/>
                <a:ea typeface="+mj-ea"/>
                <a:cs typeface="+mj-cs"/>
              </a:rPr>
              <a:t>Ar apie tai, kad darbe susidūrėte su korupcija, kam nors </a:t>
            </a:r>
            <a:r>
              <a:rPr lang="lt-LT" sz="2000" b="1" dirty="0" smtClean="0">
                <a:latin typeface="+mj-lt"/>
                <a:ea typeface="+mj-ea"/>
                <a:cs typeface="+mj-cs"/>
              </a:rPr>
              <a:t>pranešėte?</a:t>
            </a:r>
          </a:p>
          <a:p>
            <a:pPr marL="0" indent="0" algn="just">
              <a:buNone/>
            </a:pPr>
            <a:endParaRPr lang="lt-LT" sz="2000" b="1" dirty="0">
              <a:solidFill>
                <a:srgbClr val="00B050"/>
              </a:solidFill>
              <a:latin typeface="+mj-lt"/>
              <a:ea typeface="+mj-ea"/>
              <a:cs typeface="+mj-cs"/>
            </a:endParaRPr>
          </a:p>
        </p:txBody>
      </p:sp>
      <p:graphicFrame>
        <p:nvGraphicFramePr>
          <p:cNvPr id="7" name="Diagrama 6"/>
          <p:cNvGraphicFramePr>
            <a:graphicFrameLocks/>
          </p:cNvGraphicFramePr>
          <p:nvPr>
            <p:extLst>
              <p:ext uri="{D42A27DB-BD31-4B8C-83A1-F6EECF244321}">
                <p14:modId xmlns:p14="http://schemas.microsoft.com/office/powerpoint/2010/main" val="1998257336"/>
              </p:ext>
            </p:extLst>
          </p:nvPr>
        </p:nvGraphicFramePr>
        <p:xfrm>
          <a:off x="5614219" y="2576961"/>
          <a:ext cx="6238568" cy="1425677"/>
        </p:xfrm>
        <a:graphic>
          <a:graphicData uri="http://schemas.openxmlformats.org/drawingml/2006/chart">
            <c:chart xmlns:c="http://schemas.openxmlformats.org/drawingml/2006/chart" xmlns:r="http://schemas.openxmlformats.org/officeDocument/2006/relationships" r:id="rId4"/>
          </a:graphicData>
        </a:graphic>
      </p:graphicFrame>
      <p:sp>
        <p:nvSpPr>
          <p:cNvPr id="10" name="Content Placeholder 2">
            <a:extLst>
              <a:ext uri="{FF2B5EF4-FFF2-40B4-BE49-F238E27FC236}">
                <a16:creationId xmlns:a16="http://schemas.microsoft.com/office/drawing/2014/main" id="{35FB3644-AA15-436C-8035-AC146CAD4858}"/>
              </a:ext>
            </a:extLst>
          </p:cNvPr>
          <p:cNvSpPr txBox="1">
            <a:spLocks/>
          </p:cNvSpPr>
          <p:nvPr/>
        </p:nvSpPr>
        <p:spPr>
          <a:xfrm>
            <a:off x="300920" y="4746793"/>
            <a:ext cx="2903228" cy="1614678"/>
          </a:xfrm>
          <a:prstGeom prst="rect">
            <a:avLst/>
          </a:prstGeom>
        </p:spPr>
        <p:txBody>
          <a:bodyPr lIns="91440" tIns="45720" rIns="91440" bIns="4572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lt-LT" sz="2000" b="1" dirty="0">
                <a:latin typeface="+mj-lt"/>
                <a:ea typeface="+mj-ea"/>
                <a:cs typeface="+mj-cs"/>
              </a:rPr>
              <a:t>Jei atsakėte, kad susidūręs su korupcija darbe nepranešėte, kokios buvo nepranešimo priežastys?</a:t>
            </a:r>
            <a:endParaRPr lang="lt-LT" sz="2000" b="1" dirty="0">
              <a:solidFill>
                <a:srgbClr val="00B050"/>
              </a:solidFill>
              <a:latin typeface="+mj-lt"/>
              <a:ea typeface="+mj-ea"/>
              <a:cs typeface="+mj-cs"/>
            </a:endParaRPr>
          </a:p>
        </p:txBody>
      </p:sp>
      <p:graphicFrame>
        <p:nvGraphicFramePr>
          <p:cNvPr id="11" name="Diagrama 10"/>
          <p:cNvGraphicFramePr>
            <a:graphicFrameLocks/>
          </p:cNvGraphicFramePr>
          <p:nvPr>
            <p:extLst>
              <p:ext uri="{D42A27DB-BD31-4B8C-83A1-F6EECF244321}">
                <p14:modId xmlns:p14="http://schemas.microsoft.com/office/powerpoint/2010/main" val="3403420975"/>
              </p:ext>
            </p:extLst>
          </p:nvPr>
        </p:nvGraphicFramePr>
        <p:xfrm>
          <a:off x="3490452" y="4002638"/>
          <a:ext cx="8535385" cy="275463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0640152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a:extLst>
              <a:ext uri="{FF2B5EF4-FFF2-40B4-BE49-F238E27FC236}">
                <a16:creationId xmlns:a16="http://schemas.microsoft.com/office/drawing/2014/main" id="{7006D1CB-FA65-42D1-A6EB-FF081AE489F6}"/>
              </a:ext>
            </a:extLst>
          </p:cNvPr>
          <p:cNvSpPr/>
          <p:nvPr/>
        </p:nvSpPr>
        <p:spPr>
          <a:xfrm>
            <a:off x="0" y="5"/>
            <a:ext cx="12192000" cy="1235029"/>
          </a:xfrm>
          <a:prstGeom prst="rect">
            <a:avLst/>
          </a:prstGeom>
          <a:solidFill>
            <a:srgbClr val="1A2C5A"/>
          </a:solidFill>
        </p:spPr>
      </p:sp>
      <p:sp>
        <p:nvSpPr>
          <p:cNvPr id="3" name="Content Placeholder 2">
            <a:extLst>
              <a:ext uri="{FF2B5EF4-FFF2-40B4-BE49-F238E27FC236}">
                <a16:creationId xmlns:a16="http://schemas.microsoft.com/office/drawing/2014/main" id="{35FB3644-AA15-436C-8035-AC146CAD4858}"/>
              </a:ext>
            </a:extLst>
          </p:cNvPr>
          <p:cNvSpPr txBox="1">
            <a:spLocks/>
          </p:cNvSpPr>
          <p:nvPr/>
        </p:nvSpPr>
        <p:spPr>
          <a:xfrm>
            <a:off x="143604" y="3475812"/>
            <a:ext cx="11649152" cy="1215831"/>
          </a:xfrm>
          <a:prstGeom prst="rect">
            <a:avLst/>
          </a:prstGeom>
        </p:spPr>
        <p:txBody>
          <a:bodyPr lIns="91440" tIns="45720" rIns="91440" bIns="4572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lt-LT" sz="2000" b="1" dirty="0">
                <a:latin typeface="+mj-lt"/>
                <a:ea typeface="+mj-ea"/>
                <a:cs typeface="+mj-cs"/>
              </a:rPr>
              <a:t>Ar per pastaruosius du-tris metus kam nors (situacijoje, nebūtinai susijusioje su darbu) siūlėte duoti ar davėte kyšį</a:t>
            </a:r>
            <a:r>
              <a:rPr lang="lt-LT" sz="2000" b="1" dirty="0" smtClean="0">
                <a:latin typeface="+mj-lt"/>
                <a:ea typeface="+mj-ea"/>
                <a:cs typeface="+mj-cs"/>
              </a:rPr>
              <a:t>?</a:t>
            </a:r>
          </a:p>
          <a:p>
            <a:pPr marL="0" indent="0" algn="just">
              <a:buNone/>
            </a:pPr>
            <a:r>
              <a:rPr lang="lt-LT" sz="2400" b="1" dirty="0" smtClean="0">
                <a:solidFill>
                  <a:srgbClr val="00B050"/>
                </a:solidFill>
              </a:rPr>
              <a:t>Visi respondentai (100 proc.) atsakė, kad niekam nesiūlė duoti bei nedavė kyšio</a:t>
            </a:r>
            <a:endParaRPr lang="lt-LT" sz="2400" b="1" dirty="0">
              <a:solidFill>
                <a:srgbClr val="00B050"/>
              </a:solidFill>
              <a:latin typeface="+mj-lt"/>
              <a:ea typeface="+mj-ea"/>
              <a:cs typeface="+mj-cs"/>
            </a:endParaRPr>
          </a:p>
        </p:txBody>
      </p:sp>
      <p:sp>
        <p:nvSpPr>
          <p:cNvPr id="4" name="TextBox 3"/>
          <p:cNvSpPr txBox="1"/>
          <p:nvPr/>
        </p:nvSpPr>
        <p:spPr>
          <a:xfrm>
            <a:off x="1303130" y="210561"/>
            <a:ext cx="10722708" cy="646331"/>
          </a:xfrm>
          <a:prstGeom prst="rect">
            <a:avLst/>
          </a:prstGeom>
          <a:noFill/>
        </p:spPr>
        <p:txBody>
          <a:bodyPr wrap="square" rtlCol="0">
            <a:spAutoFit/>
          </a:bodyPr>
          <a:lstStyle/>
          <a:p>
            <a:pPr algn="ctr"/>
            <a:r>
              <a:rPr lang="lt-LT" sz="3600" b="1" spc="-150" dirty="0" smtClean="0">
                <a:solidFill>
                  <a:schemeClr val="bg1"/>
                </a:solidFill>
              </a:rPr>
              <a:t>TYRIMO REZULTATAI</a:t>
            </a:r>
            <a:endParaRPr lang="en-GB" sz="3600" b="1" dirty="0">
              <a:solidFill>
                <a:schemeClr val="bg1"/>
              </a:solidFill>
            </a:endParaRPr>
          </a:p>
        </p:txBody>
      </p:sp>
      <p:pic>
        <p:nvPicPr>
          <p:cNvPr id="8" name="Paveikslėlis 7"/>
          <p:cNvPicPr>
            <a:picLocks noChangeAspect="1"/>
          </p:cNvPicPr>
          <p:nvPr/>
        </p:nvPicPr>
        <p:blipFill>
          <a:blip r:embed="rId3"/>
          <a:stretch>
            <a:fillRect/>
          </a:stretch>
        </p:blipFill>
        <p:spPr>
          <a:xfrm>
            <a:off x="203635" y="184185"/>
            <a:ext cx="933333" cy="866667"/>
          </a:xfrm>
          <a:prstGeom prst="rect">
            <a:avLst/>
          </a:prstGeom>
        </p:spPr>
      </p:pic>
      <p:sp>
        <p:nvSpPr>
          <p:cNvPr id="9" name="Content Placeholder 2">
            <a:extLst>
              <a:ext uri="{FF2B5EF4-FFF2-40B4-BE49-F238E27FC236}">
                <a16:creationId xmlns:a16="http://schemas.microsoft.com/office/drawing/2014/main" id="{35FB3644-AA15-436C-8035-AC146CAD4858}"/>
              </a:ext>
            </a:extLst>
          </p:cNvPr>
          <p:cNvSpPr txBox="1">
            <a:spLocks/>
          </p:cNvSpPr>
          <p:nvPr/>
        </p:nvSpPr>
        <p:spPr>
          <a:xfrm>
            <a:off x="143604" y="1727864"/>
            <a:ext cx="3346848" cy="1441353"/>
          </a:xfrm>
          <a:prstGeom prst="rect">
            <a:avLst/>
          </a:prstGeom>
        </p:spPr>
        <p:txBody>
          <a:bodyPr lIns="91440" tIns="45720" rIns="91440" bIns="4572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lt-LT" sz="2000" b="1" dirty="0">
                <a:latin typeface="+mj-lt"/>
                <a:ea typeface="+mj-ea"/>
                <a:cs typeface="+mj-cs"/>
              </a:rPr>
              <a:t>Ar ateityje susidūręs su korupcijos apraiškomis darbe, apie tai praneštumėte?</a:t>
            </a:r>
            <a:endParaRPr lang="lt-LT" sz="2000" b="1" dirty="0">
              <a:solidFill>
                <a:srgbClr val="00B050"/>
              </a:solidFill>
              <a:latin typeface="+mj-lt"/>
              <a:ea typeface="+mj-ea"/>
              <a:cs typeface="+mj-cs"/>
            </a:endParaRPr>
          </a:p>
        </p:txBody>
      </p:sp>
      <p:sp>
        <p:nvSpPr>
          <p:cNvPr id="10" name="Content Placeholder 2">
            <a:extLst>
              <a:ext uri="{FF2B5EF4-FFF2-40B4-BE49-F238E27FC236}">
                <a16:creationId xmlns:a16="http://schemas.microsoft.com/office/drawing/2014/main" id="{35FB3644-AA15-436C-8035-AC146CAD4858}"/>
              </a:ext>
            </a:extLst>
          </p:cNvPr>
          <p:cNvSpPr txBox="1">
            <a:spLocks/>
          </p:cNvSpPr>
          <p:nvPr/>
        </p:nvSpPr>
        <p:spPr>
          <a:xfrm>
            <a:off x="203634" y="5041018"/>
            <a:ext cx="3286817" cy="1614678"/>
          </a:xfrm>
          <a:prstGeom prst="rect">
            <a:avLst/>
          </a:prstGeom>
        </p:spPr>
        <p:txBody>
          <a:bodyPr lIns="91440" tIns="45720" rIns="91440" bIns="4572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lt-LT" sz="2000" b="1" dirty="0">
                <a:latin typeface="+mj-lt"/>
                <a:ea typeface="+mj-ea"/>
                <a:cs typeface="+mj-cs"/>
              </a:rPr>
              <a:t>Ar buvo situacijų susijusių su darbu, kai Jums buvo daromas spaudimas dėl kažkam palankaus sprendimo priėmimo?</a:t>
            </a:r>
            <a:endParaRPr lang="lt-LT" sz="2000" b="1" dirty="0">
              <a:solidFill>
                <a:srgbClr val="00B050"/>
              </a:solidFill>
              <a:latin typeface="+mj-lt"/>
              <a:ea typeface="+mj-ea"/>
              <a:cs typeface="+mj-cs"/>
            </a:endParaRPr>
          </a:p>
        </p:txBody>
      </p:sp>
      <p:graphicFrame>
        <p:nvGraphicFramePr>
          <p:cNvPr id="12" name="Diagrama 11"/>
          <p:cNvGraphicFramePr>
            <a:graphicFrameLocks/>
          </p:cNvGraphicFramePr>
          <p:nvPr>
            <p:extLst>
              <p:ext uri="{D42A27DB-BD31-4B8C-83A1-F6EECF244321}">
                <p14:modId xmlns:p14="http://schemas.microsoft.com/office/powerpoint/2010/main" val="682561990"/>
              </p:ext>
            </p:extLst>
          </p:nvPr>
        </p:nvGraphicFramePr>
        <p:xfrm>
          <a:off x="5235675" y="1128861"/>
          <a:ext cx="5088195" cy="226711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3" name="Diagrama 12"/>
          <p:cNvGraphicFramePr>
            <a:graphicFrameLocks/>
          </p:cNvGraphicFramePr>
          <p:nvPr>
            <p:extLst>
              <p:ext uri="{D42A27DB-BD31-4B8C-83A1-F6EECF244321}">
                <p14:modId xmlns:p14="http://schemas.microsoft.com/office/powerpoint/2010/main" val="2686195639"/>
              </p:ext>
            </p:extLst>
          </p:nvPr>
        </p:nvGraphicFramePr>
        <p:xfrm>
          <a:off x="3824748" y="4691643"/>
          <a:ext cx="8201090" cy="208407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6449348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a:extLst>
              <a:ext uri="{FF2B5EF4-FFF2-40B4-BE49-F238E27FC236}">
                <a16:creationId xmlns:a16="http://schemas.microsoft.com/office/drawing/2014/main" id="{7006D1CB-FA65-42D1-A6EB-FF081AE489F6}"/>
              </a:ext>
            </a:extLst>
          </p:cNvPr>
          <p:cNvSpPr/>
          <p:nvPr/>
        </p:nvSpPr>
        <p:spPr>
          <a:xfrm>
            <a:off x="0" y="5"/>
            <a:ext cx="12192000" cy="1235029"/>
          </a:xfrm>
          <a:prstGeom prst="rect">
            <a:avLst/>
          </a:prstGeom>
          <a:solidFill>
            <a:srgbClr val="1A2C5A"/>
          </a:solidFill>
        </p:spPr>
      </p:sp>
      <p:sp>
        <p:nvSpPr>
          <p:cNvPr id="4" name="TextBox 3"/>
          <p:cNvSpPr txBox="1"/>
          <p:nvPr/>
        </p:nvSpPr>
        <p:spPr>
          <a:xfrm>
            <a:off x="1303130" y="210561"/>
            <a:ext cx="10722708" cy="646331"/>
          </a:xfrm>
          <a:prstGeom prst="rect">
            <a:avLst/>
          </a:prstGeom>
          <a:noFill/>
        </p:spPr>
        <p:txBody>
          <a:bodyPr wrap="square" rtlCol="0">
            <a:spAutoFit/>
          </a:bodyPr>
          <a:lstStyle/>
          <a:p>
            <a:pPr algn="ctr"/>
            <a:r>
              <a:rPr lang="en-US" sz="3600" b="1" spc="-150" dirty="0" smtClean="0">
                <a:solidFill>
                  <a:schemeClr val="bg1"/>
                </a:solidFill>
              </a:rPr>
              <a:t>APKLAUSOS REZULTAT</a:t>
            </a:r>
            <a:r>
              <a:rPr lang="lt-LT" sz="3600" b="1" spc="-150" dirty="0" smtClean="0">
                <a:solidFill>
                  <a:schemeClr val="bg1"/>
                </a:solidFill>
              </a:rPr>
              <a:t>Ų APIBENDRINIMAS</a:t>
            </a:r>
            <a:endParaRPr lang="en-GB" sz="3600" b="1" dirty="0">
              <a:solidFill>
                <a:schemeClr val="bg1"/>
              </a:solidFill>
            </a:endParaRPr>
          </a:p>
        </p:txBody>
      </p:sp>
      <p:pic>
        <p:nvPicPr>
          <p:cNvPr id="8" name="Paveikslėlis 7"/>
          <p:cNvPicPr>
            <a:picLocks noChangeAspect="1"/>
          </p:cNvPicPr>
          <p:nvPr/>
        </p:nvPicPr>
        <p:blipFill>
          <a:blip r:embed="rId3"/>
          <a:stretch>
            <a:fillRect/>
          </a:stretch>
        </p:blipFill>
        <p:spPr>
          <a:xfrm>
            <a:off x="203635" y="184185"/>
            <a:ext cx="933333" cy="866667"/>
          </a:xfrm>
          <a:prstGeom prst="rect">
            <a:avLst/>
          </a:prstGeom>
        </p:spPr>
      </p:pic>
      <p:sp>
        <p:nvSpPr>
          <p:cNvPr id="6" name="Content Placeholder 2">
            <a:extLst>
              <a:ext uri="{FF2B5EF4-FFF2-40B4-BE49-F238E27FC236}">
                <a16:creationId xmlns:a16="http://schemas.microsoft.com/office/drawing/2014/main" id="{35FB3644-AA15-436C-8035-AC146CAD4858}"/>
              </a:ext>
            </a:extLst>
          </p:cNvPr>
          <p:cNvSpPr txBox="1">
            <a:spLocks/>
          </p:cNvSpPr>
          <p:nvPr/>
        </p:nvSpPr>
        <p:spPr>
          <a:xfrm>
            <a:off x="203635" y="1445589"/>
            <a:ext cx="11882235" cy="4252683"/>
          </a:xfrm>
          <a:prstGeom prst="rect">
            <a:avLst/>
          </a:prstGeom>
        </p:spPr>
        <p:txBody>
          <a:bodyPr lIns="91440" tIns="45720" rIns="91440" bIns="4572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lt-LT" sz="2400" b="1" dirty="0" smtClean="0">
                <a:latin typeface="+mj-lt"/>
                <a:ea typeface="+mj-ea"/>
                <a:cs typeface="+mj-cs"/>
              </a:rPr>
              <a:t>Didžiosios </a:t>
            </a:r>
            <a:r>
              <a:rPr lang="lt-LT" sz="2400" b="1" dirty="0">
                <a:latin typeface="+mj-lt"/>
                <a:ea typeface="+mj-ea"/>
                <a:cs typeface="+mj-cs"/>
              </a:rPr>
              <a:t>daugumos apklausoje dalyvavusių darbuotojų žinios </a:t>
            </a:r>
            <a:r>
              <a:rPr lang="lt-LT" sz="2400" b="1" dirty="0" smtClean="0">
                <a:latin typeface="+mj-lt"/>
                <a:ea typeface="+mj-ea"/>
                <a:cs typeface="+mj-cs"/>
              </a:rPr>
              <a:t>apie korupcijos prevenciją yra pakankamos:</a:t>
            </a:r>
          </a:p>
          <a:p>
            <a:pPr algn="just">
              <a:lnSpc>
                <a:spcPct val="150000"/>
              </a:lnSpc>
            </a:pPr>
            <a:r>
              <a:rPr lang="lt-LT" sz="2000" dirty="0"/>
              <a:t>94 </a:t>
            </a:r>
            <a:r>
              <a:rPr lang="lt-LT" sz="2000" dirty="0" smtClean="0"/>
              <a:t>proc. respondentų </a:t>
            </a:r>
            <a:r>
              <a:rPr lang="lt-LT" sz="2000" dirty="0" smtClean="0">
                <a:ea typeface="+mj-ea"/>
                <a:cs typeface="+mj-cs"/>
              </a:rPr>
              <a:t>žino kas Inspekcijoje yra atsakingas </a:t>
            </a:r>
            <a:r>
              <a:rPr lang="lt-LT" sz="2000" dirty="0"/>
              <a:t>už antikorupcinės aplinkos </a:t>
            </a:r>
            <a:r>
              <a:rPr lang="lt-LT" sz="2000" dirty="0" smtClean="0"/>
              <a:t>kūrimą ;</a:t>
            </a:r>
          </a:p>
          <a:p>
            <a:pPr algn="just">
              <a:lnSpc>
                <a:spcPct val="150000"/>
              </a:lnSpc>
            </a:pPr>
            <a:r>
              <a:rPr lang="lt-LT" sz="2000" dirty="0" smtClean="0"/>
              <a:t>90 proc. respondentų žino </a:t>
            </a:r>
            <a:r>
              <a:rPr lang="lt-LT" sz="2000" dirty="0"/>
              <a:t>apie Inspekcijoje vykdomas korupcijos prevencijos </a:t>
            </a:r>
            <a:r>
              <a:rPr lang="lt-LT" sz="2000" dirty="0" smtClean="0"/>
              <a:t>priemones</a:t>
            </a:r>
            <a:r>
              <a:rPr lang="lt-LT" sz="2000" dirty="0" smtClean="0">
                <a:ea typeface="+mj-ea"/>
                <a:cs typeface="+mj-cs"/>
              </a:rPr>
              <a:t>;</a:t>
            </a:r>
          </a:p>
          <a:p>
            <a:pPr algn="just">
              <a:lnSpc>
                <a:spcPct val="150000"/>
              </a:lnSpc>
            </a:pPr>
            <a:r>
              <a:rPr lang="lt-LT" sz="2000" dirty="0" smtClean="0">
                <a:ea typeface="+mj-ea"/>
                <a:cs typeface="+mj-cs"/>
              </a:rPr>
              <a:t>100 proc. respondentų žino </a:t>
            </a:r>
            <a:r>
              <a:rPr lang="lt-LT" sz="2000" dirty="0"/>
              <a:t>kur reikia kreiptis norint pranešti apie korupcijos </a:t>
            </a:r>
            <a:r>
              <a:rPr lang="lt-LT" sz="2000" dirty="0" smtClean="0"/>
              <a:t>atvejus;</a:t>
            </a:r>
          </a:p>
          <a:p>
            <a:pPr algn="just">
              <a:lnSpc>
                <a:spcPct val="150000"/>
              </a:lnSpc>
            </a:pPr>
            <a:r>
              <a:rPr lang="lt-LT" sz="2000" dirty="0"/>
              <a:t>100 proc. respondentų </a:t>
            </a:r>
            <a:r>
              <a:rPr lang="lt-LT" sz="2000" dirty="0" smtClean="0">
                <a:ea typeface="+mj-ea"/>
                <a:cs typeface="+mj-cs"/>
              </a:rPr>
              <a:t>žino kaip elgtis esant viešųjų ir privačių interesų konfliktui;</a:t>
            </a:r>
          </a:p>
          <a:p>
            <a:pPr algn="just">
              <a:lnSpc>
                <a:spcPct val="150000"/>
              </a:lnSpc>
            </a:pPr>
            <a:r>
              <a:rPr lang="lt-LT" sz="2000" dirty="0" smtClean="0"/>
              <a:t>84 </a:t>
            </a:r>
            <a:r>
              <a:rPr lang="lt-LT" sz="2000" dirty="0"/>
              <a:t>proc. respondentų </a:t>
            </a:r>
            <a:r>
              <a:rPr lang="lt-LT" sz="2000" dirty="0" smtClean="0"/>
              <a:t>yra </a:t>
            </a:r>
            <a:r>
              <a:rPr lang="lt-LT" sz="2000" dirty="0" smtClean="0">
                <a:ea typeface="+mj-ea"/>
                <a:cs typeface="+mj-cs"/>
              </a:rPr>
              <a:t>susipažinę su </a:t>
            </a:r>
            <a:r>
              <a:rPr lang="lt-LT" sz="2000" dirty="0"/>
              <a:t>Inspekcijoje nustatyta dovanų politikos </a:t>
            </a:r>
            <a:r>
              <a:rPr lang="lt-LT" sz="2000" dirty="0" smtClean="0"/>
              <a:t>tvarka.</a:t>
            </a:r>
            <a:endParaRPr lang="lt-LT" sz="2000" dirty="0">
              <a:ea typeface="+mj-ea"/>
              <a:cs typeface="+mj-cs"/>
            </a:endParaRPr>
          </a:p>
        </p:txBody>
      </p:sp>
    </p:spTree>
    <p:extLst>
      <p:ext uri="{BB962C8B-B14F-4D97-AF65-F5344CB8AC3E}">
        <p14:creationId xmlns:p14="http://schemas.microsoft.com/office/powerpoint/2010/main" val="26950384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a:extLst>
              <a:ext uri="{FF2B5EF4-FFF2-40B4-BE49-F238E27FC236}">
                <a16:creationId xmlns:a16="http://schemas.microsoft.com/office/drawing/2014/main" id="{7006D1CB-FA65-42D1-A6EB-FF081AE489F6}"/>
              </a:ext>
            </a:extLst>
          </p:cNvPr>
          <p:cNvSpPr/>
          <p:nvPr/>
        </p:nvSpPr>
        <p:spPr>
          <a:xfrm>
            <a:off x="0" y="5"/>
            <a:ext cx="12192000" cy="1235029"/>
          </a:xfrm>
          <a:prstGeom prst="rect">
            <a:avLst/>
          </a:prstGeom>
          <a:solidFill>
            <a:srgbClr val="1A2C5A"/>
          </a:solidFill>
        </p:spPr>
      </p:sp>
      <p:sp>
        <p:nvSpPr>
          <p:cNvPr id="4" name="TextBox 3"/>
          <p:cNvSpPr txBox="1"/>
          <p:nvPr/>
        </p:nvSpPr>
        <p:spPr>
          <a:xfrm>
            <a:off x="1303130" y="210561"/>
            <a:ext cx="10722708" cy="646331"/>
          </a:xfrm>
          <a:prstGeom prst="rect">
            <a:avLst/>
          </a:prstGeom>
          <a:noFill/>
        </p:spPr>
        <p:txBody>
          <a:bodyPr wrap="square" rtlCol="0">
            <a:spAutoFit/>
          </a:bodyPr>
          <a:lstStyle/>
          <a:p>
            <a:pPr algn="ctr"/>
            <a:r>
              <a:rPr lang="en-US" sz="3600" b="1" spc="-150" dirty="0" smtClean="0">
                <a:solidFill>
                  <a:schemeClr val="bg1"/>
                </a:solidFill>
              </a:rPr>
              <a:t>APKLAUSOS REZULTAT</a:t>
            </a:r>
            <a:r>
              <a:rPr lang="lt-LT" sz="3600" b="1" spc="-150" dirty="0" smtClean="0">
                <a:solidFill>
                  <a:schemeClr val="bg1"/>
                </a:solidFill>
              </a:rPr>
              <a:t>Ų APIBENDRINIMAS</a:t>
            </a:r>
            <a:endParaRPr lang="en-GB" sz="3600" b="1" dirty="0">
              <a:solidFill>
                <a:schemeClr val="bg1"/>
              </a:solidFill>
            </a:endParaRPr>
          </a:p>
        </p:txBody>
      </p:sp>
      <p:pic>
        <p:nvPicPr>
          <p:cNvPr id="8" name="Paveikslėlis 7"/>
          <p:cNvPicPr>
            <a:picLocks noChangeAspect="1"/>
          </p:cNvPicPr>
          <p:nvPr/>
        </p:nvPicPr>
        <p:blipFill>
          <a:blip r:embed="rId3"/>
          <a:stretch>
            <a:fillRect/>
          </a:stretch>
        </p:blipFill>
        <p:spPr>
          <a:xfrm>
            <a:off x="203635" y="184185"/>
            <a:ext cx="933333" cy="866667"/>
          </a:xfrm>
          <a:prstGeom prst="rect">
            <a:avLst/>
          </a:prstGeom>
        </p:spPr>
      </p:pic>
      <p:sp>
        <p:nvSpPr>
          <p:cNvPr id="6" name="Content Placeholder 2">
            <a:extLst>
              <a:ext uri="{FF2B5EF4-FFF2-40B4-BE49-F238E27FC236}">
                <a16:creationId xmlns:a16="http://schemas.microsoft.com/office/drawing/2014/main" id="{35FB3644-AA15-436C-8035-AC146CAD4858}"/>
              </a:ext>
            </a:extLst>
          </p:cNvPr>
          <p:cNvSpPr txBox="1">
            <a:spLocks/>
          </p:cNvSpPr>
          <p:nvPr/>
        </p:nvSpPr>
        <p:spPr>
          <a:xfrm>
            <a:off x="203635" y="1445589"/>
            <a:ext cx="11882235" cy="4252683"/>
          </a:xfrm>
          <a:prstGeom prst="rect">
            <a:avLst/>
          </a:prstGeom>
        </p:spPr>
        <p:txBody>
          <a:bodyPr lIns="91440" tIns="45720" rIns="91440" bIns="4572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lt-LT" sz="2400" b="1" dirty="0" smtClean="0">
                <a:latin typeface="+mj-lt"/>
                <a:ea typeface="+mj-ea"/>
                <a:cs typeface="+mj-cs"/>
              </a:rPr>
              <a:t>Inspekcijos </a:t>
            </a:r>
            <a:r>
              <a:rPr lang="lt-LT" sz="2400" b="1" dirty="0">
                <a:latin typeface="+mj-lt"/>
                <a:ea typeface="+mj-ea"/>
                <a:cs typeface="+mj-cs"/>
              </a:rPr>
              <a:t>darbuotojų </a:t>
            </a:r>
            <a:r>
              <a:rPr lang="lt-LT" sz="2400" b="1" dirty="0" smtClean="0">
                <a:latin typeface="+mj-lt"/>
                <a:ea typeface="+mj-ea"/>
                <a:cs typeface="+mj-cs"/>
              </a:rPr>
              <a:t>korupcijos ne toleravimo </a:t>
            </a:r>
            <a:r>
              <a:rPr lang="lt-LT" sz="2400" b="1" dirty="0">
                <a:latin typeface="+mj-lt"/>
                <a:ea typeface="+mj-ea"/>
                <a:cs typeface="+mj-cs"/>
              </a:rPr>
              <a:t>lygis yra </a:t>
            </a:r>
            <a:r>
              <a:rPr lang="lt-LT" sz="2400" b="1" dirty="0" smtClean="0">
                <a:latin typeface="+mj-lt"/>
                <a:ea typeface="+mj-ea"/>
                <a:cs typeface="+mj-cs"/>
              </a:rPr>
              <a:t>gana aukštas</a:t>
            </a:r>
            <a:r>
              <a:rPr lang="lt-LT" sz="2400" b="1" dirty="0">
                <a:latin typeface="+mj-lt"/>
                <a:ea typeface="+mj-ea"/>
                <a:cs typeface="+mj-cs"/>
              </a:rPr>
              <a:t>, o korupcinio pobūdžio veikų pasireiškimo tikimybė </a:t>
            </a:r>
            <a:r>
              <a:rPr lang="lt-LT" sz="2400" b="1" dirty="0" smtClean="0">
                <a:latin typeface="+mj-lt"/>
                <a:ea typeface="+mj-ea"/>
                <a:cs typeface="+mj-cs"/>
              </a:rPr>
              <a:t>Inspekcijoje </a:t>
            </a:r>
            <a:r>
              <a:rPr lang="lt-LT" sz="2400" b="1" dirty="0">
                <a:latin typeface="+mj-lt"/>
                <a:ea typeface="+mj-ea"/>
                <a:cs typeface="+mj-cs"/>
              </a:rPr>
              <a:t>pagal apklaustųjų nuomones yra nedidelė</a:t>
            </a:r>
            <a:r>
              <a:rPr lang="lt-LT" sz="2400" b="1" dirty="0" smtClean="0">
                <a:latin typeface="+mj-lt"/>
                <a:ea typeface="+mj-ea"/>
                <a:cs typeface="+mj-cs"/>
              </a:rPr>
              <a:t>:</a:t>
            </a:r>
          </a:p>
          <a:p>
            <a:pPr algn="just">
              <a:lnSpc>
                <a:spcPct val="150000"/>
              </a:lnSpc>
            </a:pPr>
            <a:r>
              <a:rPr lang="lt-LT" sz="2000" dirty="0"/>
              <a:t>100 proc</a:t>
            </a:r>
            <a:r>
              <a:rPr lang="lt-LT" sz="2000" dirty="0" smtClean="0"/>
              <a:t>. respondentų nurodė, </a:t>
            </a:r>
            <a:r>
              <a:rPr lang="lt-LT" sz="2000" dirty="0"/>
              <a:t>kad </a:t>
            </a:r>
            <a:r>
              <a:rPr lang="lt-LT" sz="2000" dirty="0" smtClean="0"/>
              <a:t>nepasitaikę </a:t>
            </a:r>
            <a:r>
              <a:rPr lang="lt-LT" sz="2000" dirty="0"/>
              <a:t>atvejų, </a:t>
            </a:r>
            <a:r>
              <a:rPr lang="lt-LT" sz="2000" dirty="0" smtClean="0"/>
              <a:t>kai jiems ar kolegoms </a:t>
            </a:r>
            <a:r>
              <a:rPr lang="lt-LT" sz="2000" dirty="0"/>
              <a:t>už darbą asmenys atsidėkoja pinigais, „dovanomis“ ar paslaugomis už jiems rūpimų klausimų </a:t>
            </a:r>
            <a:r>
              <a:rPr lang="lt-LT" sz="2000" dirty="0" smtClean="0"/>
              <a:t>išsprendimą;</a:t>
            </a:r>
          </a:p>
          <a:p>
            <a:pPr algn="just">
              <a:lnSpc>
                <a:spcPct val="150000"/>
              </a:lnSpc>
            </a:pPr>
            <a:r>
              <a:rPr lang="lt-LT" sz="2000" dirty="0" smtClean="0"/>
              <a:t>78 proc. </a:t>
            </a:r>
            <a:r>
              <a:rPr lang="lt-LT" sz="2000" dirty="0"/>
              <a:t>respondentų</a:t>
            </a:r>
            <a:r>
              <a:rPr lang="lt-LT" sz="2000" dirty="0" smtClean="0"/>
              <a:t> </a:t>
            </a:r>
            <a:r>
              <a:rPr lang="lt-LT" sz="2000" dirty="0"/>
              <a:t>nurodė, kad </a:t>
            </a:r>
            <a:r>
              <a:rPr lang="lt-LT" sz="2000" dirty="0" smtClean="0"/>
              <a:t>susidūrę </a:t>
            </a:r>
            <a:r>
              <a:rPr lang="lt-LT" sz="2000" dirty="0"/>
              <a:t>su korupcijos apraiškomis </a:t>
            </a:r>
            <a:r>
              <a:rPr lang="lt-LT" sz="2000" dirty="0" smtClean="0"/>
              <a:t>darbe</a:t>
            </a:r>
            <a:r>
              <a:rPr lang="lt-LT" sz="2000" dirty="0"/>
              <a:t> </a:t>
            </a:r>
            <a:r>
              <a:rPr lang="lt-LT" sz="2000" dirty="0" smtClean="0"/>
              <a:t>apie tai praneštų; </a:t>
            </a:r>
          </a:p>
          <a:p>
            <a:pPr algn="just">
              <a:lnSpc>
                <a:spcPct val="150000"/>
              </a:lnSpc>
            </a:pPr>
            <a:r>
              <a:rPr lang="lt-LT" sz="2000" dirty="0" smtClean="0"/>
              <a:t>81 proc. </a:t>
            </a:r>
            <a:r>
              <a:rPr lang="lt-LT" sz="2000" dirty="0"/>
              <a:t>respondentų</a:t>
            </a:r>
            <a:r>
              <a:rPr lang="lt-LT" sz="2000" dirty="0" smtClean="0"/>
              <a:t> </a:t>
            </a:r>
            <a:r>
              <a:rPr lang="lt-LT" sz="2000" dirty="0"/>
              <a:t>nurodė, </a:t>
            </a:r>
            <a:r>
              <a:rPr lang="lt-LT" sz="2000" dirty="0" smtClean="0"/>
              <a:t>kad </a:t>
            </a:r>
            <a:r>
              <a:rPr lang="lt-LT" sz="2000" dirty="0"/>
              <a:t>Inspekcijoje</a:t>
            </a:r>
            <a:r>
              <a:rPr lang="lt-LT" sz="2000" dirty="0" smtClean="0"/>
              <a:t> gauna </a:t>
            </a:r>
            <a:r>
              <a:rPr lang="lt-LT" sz="2000" dirty="0"/>
              <a:t>pakankamai informacijos apie korupcijos </a:t>
            </a:r>
            <a:r>
              <a:rPr lang="lt-LT" sz="2000" dirty="0" smtClean="0"/>
              <a:t>prevenciją;</a:t>
            </a:r>
          </a:p>
          <a:p>
            <a:pPr algn="just">
              <a:lnSpc>
                <a:spcPct val="150000"/>
              </a:lnSpc>
            </a:pPr>
            <a:r>
              <a:rPr lang="lt-LT" sz="2000" dirty="0"/>
              <a:t>korupcijos prevencijos </a:t>
            </a:r>
            <a:r>
              <a:rPr lang="lt-LT" sz="2000" dirty="0" smtClean="0"/>
              <a:t>veiklą </a:t>
            </a:r>
            <a:r>
              <a:rPr lang="lt-LT" sz="2000" dirty="0"/>
              <a:t>Inspekcijoje </a:t>
            </a:r>
            <a:r>
              <a:rPr lang="lt-LT" sz="2000" dirty="0" smtClean="0"/>
              <a:t>respondentai įvertino </a:t>
            </a:r>
            <a:r>
              <a:rPr lang="lt-LT" sz="2000" dirty="0"/>
              <a:t>4,35 </a:t>
            </a:r>
            <a:r>
              <a:rPr lang="lt-LT" sz="2000" dirty="0" smtClean="0"/>
              <a:t>balais </a:t>
            </a:r>
            <a:r>
              <a:rPr lang="lt-LT" sz="2000" dirty="0"/>
              <a:t>(iš 5</a:t>
            </a:r>
            <a:r>
              <a:rPr lang="lt-LT" sz="2000" dirty="0" smtClean="0"/>
              <a:t>).</a:t>
            </a:r>
            <a:endParaRPr lang="lt-LT" sz="2000" dirty="0"/>
          </a:p>
        </p:txBody>
      </p:sp>
    </p:spTree>
    <p:extLst>
      <p:ext uri="{BB962C8B-B14F-4D97-AF65-F5344CB8AC3E}">
        <p14:creationId xmlns:p14="http://schemas.microsoft.com/office/powerpoint/2010/main" val="32077840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a:extLst>
              <a:ext uri="{FF2B5EF4-FFF2-40B4-BE49-F238E27FC236}">
                <a16:creationId xmlns:a16="http://schemas.microsoft.com/office/drawing/2014/main" id="{7006D1CB-FA65-42D1-A6EB-FF081AE489F6}"/>
              </a:ext>
            </a:extLst>
          </p:cNvPr>
          <p:cNvSpPr/>
          <p:nvPr/>
        </p:nvSpPr>
        <p:spPr>
          <a:xfrm>
            <a:off x="0" y="5"/>
            <a:ext cx="12192000" cy="1235029"/>
          </a:xfrm>
          <a:prstGeom prst="rect">
            <a:avLst/>
          </a:prstGeom>
          <a:solidFill>
            <a:srgbClr val="1A2C5A"/>
          </a:solidFill>
        </p:spPr>
      </p:sp>
      <p:sp>
        <p:nvSpPr>
          <p:cNvPr id="4" name="TextBox 3"/>
          <p:cNvSpPr txBox="1"/>
          <p:nvPr/>
        </p:nvSpPr>
        <p:spPr>
          <a:xfrm>
            <a:off x="1303130" y="210561"/>
            <a:ext cx="10722708" cy="646331"/>
          </a:xfrm>
          <a:prstGeom prst="rect">
            <a:avLst/>
          </a:prstGeom>
          <a:noFill/>
        </p:spPr>
        <p:txBody>
          <a:bodyPr wrap="square" rtlCol="0">
            <a:spAutoFit/>
          </a:bodyPr>
          <a:lstStyle/>
          <a:p>
            <a:pPr algn="ctr"/>
            <a:r>
              <a:rPr lang="lt-LT" sz="3600" b="1" spc="-150" dirty="0" smtClean="0">
                <a:solidFill>
                  <a:schemeClr val="bg1"/>
                </a:solidFill>
              </a:rPr>
              <a:t>NUMATOMOS PRIEMONĖS</a:t>
            </a:r>
            <a:endParaRPr lang="en-GB" sz="3600" b="1" dirty="0">
              <a:solidFill>
                <a:schemeClr val="bg1"/>
              </a:solidFill>
            </a:endParaRPr>
          </a:p>
        </p:txBody>
      </p:sp>
      <p:pic>
        <p:nvPicPr>
          <p:cNvPr id="8" name="Paveikslėlis 7"/>
          <p:cNvPicPr>
            <a:picLocks noChangeAspect="1"/>
          </p:cNvPicPr>
          <p:nvPr/>
        </p:nvPicPr>
        <p:blipFill>
          <a:blip r:embed="rId3"/>
          <a:stretch>
            <a:fillRect/>
          </a:stretch>
        </p:blipFill>
        <p:spPr>
          <a:xfrm>
            <a:off x="203635" y="184185"/>
            <a:ext cx="933333" cy="866667"/>
          </a:xfrm>
          <a:prstGeom prst="rect">
            <a:avLst/>
          </a:prstGeom>
        </p:spPr>
      </p:pic>
      <p:sp>
        <p:nvSpPr>
          <p:cNvPr id="6" name="Content Placeholder 2">
            <a:extLst>
              <a:ext uri="{FF2B5EF4-FFF2-40B4-BE49-F238E27FC236}">
                <a16:creationId xmlns:a16="http://schemas.microsoft.com/office/drawing/2014/main" id="{35FB3644-AA15-436C-8035-AC146CAD4858}"/>
              </a:ext>
            </a:extLst>
          </p:cNvPr>
          <p:cNvSpPr txBox="1">
            <a:spLocks/>
          </p:cNvSpPr>
          <p:nvPr/>
        </p:nvSpPr>
        <p:spPr>
          <a:xfrm>
            <a:off x="203635" y="1445589"/>
            <a:ext cx="11882235" cy="4252683"/>
          </a:xfrm>
          <a:prstGeom prst="rect">
            <a:avLst/>
          </a:prstGeom>
        </p:spPr>
        <p:txBody>
          <a:bodyPr lIns="91440" tIns="45720" rIns="91440" bIns="4572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lt-LT" sz="2400" b="1" dirty="0" smtClean="0">
                <a:latin typeface="+mj-lt"/>
                <a:ea typeface="+mj-ea"/>
                <a:cs typeface="+mj-cs"/>
              </a:rPr>
              <a:t>Atsižvelgiant į apklausos rezultatus numatomi veiksmai:</a:t>
            </a:r>
          </a:p>
          <a:p>
            <a:pPr>
              <a:lnSpc>
                <a:spcPct val="150000"/>
              </a:lnSpc>
            </a:pPr>
            <a:r>
              <a:rPr lang="lt-LT" sz="2000" dirty="0"/>
              <a:t>organizuoti darbuotojų mokymus korupcijos prevencijos temomis, kuriuose būtų kuo daugiau praktinių </a:t>
            </a:r>
            <a:r>
              <a:rPr lang="lt-LT" sz="2000" dirty="0" smtClean="0"/>
              <a:t>pavyzdžių/užduočių; </a:t>
            </a:r>
            <a:endParaRPr lang="lt-LT" sz="2000" dirty="0"/>
          </a:p>
          <a:p>
            <a:pPr>
              <a:lnSpc>
                <a:spcPct val="150000"/>
              </a:lnSpc>
            </a:pPr>
            <a:r>
              <a:rPr lang="lt-LT" sz="2000" dirty="0" smtClean="0"/>
              <a:t>informuoti </a:t>
            </a:r>
            <a:r>
              <a:rPr lang="lt-LT" sz="2000" dirty="0"/>
              <a:t>ir paraginti darbuotojus pasinaudoti galimybe baigti antikorupcinio švietimo mokymus </a:t>
            </a:r>
            <a:r>
              <a:rPr lang="lt-LT" sz="2000" dirty="0" smtClean="0"/>
              <a:t>Specialiųjų </a:t>
            </a:r>
            <a:r>
              <a:rPr lang="lt-LT" sz="2000" dirty="0"/>
              <a:t>tyrimų tarnybos e. mokymo </a:t>
            </a:r>
            <a:r>
              <a:rPr lang="lt-LT" sz="2000"/>
              <a:t>platformoje </a:t>
            </a:r>
            <a:r>
              <a:rPr lang="lt-LT" sz="2000" smtClean="0"/>
              <a:t>( </a:t>
            </a:r>
            <a:r>
              <a:rPr lang="lt-LT" sz="2000" smtClean="0">
                <a:hlinkClick r:id="rId4"/>
              </a:rPr>
              <a:t>https</a:t>
            </a:r>
            <a:r>
              <a:rPr lang="lt-LT" sz="2000" dirty="0">
                <a:hlinkClick r:id="rId4"/>
              </a:rPr>
              <a:t>://emokymai.stt.lt</a:t>
            </a:r>
            <a:r>
              <a:rPr lang="lt-LT" sz="2000" smtClean="0">
                <a:hlinkClick r:id="rId4"/>
              </a:rPr>
              <a:t>/</a:t>
            </a:r>
            <a:r>
              <a:rPr lang="lt-LT" sz="2000"/>
              <a:t> </a:t>
            </a:r>
            <a:r>
              <a:rPr lang="lt-LT" sz="2000" smtClean="0"/>
              <a:t>); </a:t>
            </a:r>
            <a:endParaRPr lang="lt-LT" sz="2000" dirty="0"/>
          </a:p>
          <a:p>
            <a:pPr>
              <a:lnSpc>
                <a:spcPct val="150000"/>
              </a:lnSpc>
            </a:pPr>
            <a:r>
              <a:rPr lang="lt-LT" sz="2000" dirty="0" smtClean="0"/>
              <a:t>didinti </a:t>
            </a:r>
            <a:r>
              <a:rPr lang="lt-LT" sz="2000" dirty="0"/>
              <a:t>vidinę komunikaciją ir </a:t>
            </a:r>
            <a:r>
              <a:rPr lang="lt-LT" sz="2000" dirty="0" smtClean="0"/>
              <a:t>viešinti Inspekcijos vykdomas </a:t>
            </a:r>
            <a:r>
              <a:rPr lang="lt-LT" sz="2000" dirty="0"/>
              <a:t>korupcijos prevencijos </a:t>
            </a:r>
            <a:r>
              <a:rPr lang="lt-LT" sz="2000" dirty="0" smtClean="0"/>
              <a:t>priemones Inspekcijos internetiniame puslapyje;</a:t>
            </a:r>
            <a:endParaRPr lang="lt-LT" sz="2000" dirty="0"/>
          </a:p>
          <a:p>
            <a:pPr algn="just">
              <a:lnSpc>
                <a:spcPct val="150000"/>
              </a:lnSpc>
            </a:pPr>
            <a:r>
              <a:rPr lang="lt-LT" sz="2000" dirty="0" smtClean="0"/>
              <a:t>ne </a:t>
            </a:r>
            <a:r>
              <a:rPr lang="lt-LT" sz="2000" dirty="0"/>
              <a:t>rečiau kaip kartą per 2 </a:t>
            </a:r>
            <a:r>
              <a:rPr lang="lt-LT" sz="2000" dirty="0" smtClean="0"/>
              <a:t>metus organizuoti tolerancijos </a:t>
            </a:r>
            <a:r>
              <a:rPr lang="lt-LT" sz="2000" dirty="0"/>
              <a:t>korupcijai </a:t>
            </a:r>
            <a:r>
              <a:rPr lang="lt-LT" sz="2000" dirty="0" smtClean="0"/>
              <a:t>tyrimus </a:t>
            </a:r>
            <a:r>
              <a:rPr lang="lt-LT" sz="2000" dirty="0"/>
              <a:t>(apklausas</a:t>
            </a:r>
            <a:r>
              <a:rPr lang="lt-LT" sz="2000" dirty="0" smtClean="0"/>
              <a:t>).</a:t>
            </a:r>
            <a:endParaRPr lang="lt-LT" sz="2000" dirty="0"/>
          </a:p>
        </p:txBody>
      </p:sp>
    </p:spTree>
    <p:extLst>
      <p:ext uri="{BB962C8B-B14F-4D97-AF65-F5344CB8AC3E}">
        <p14:creationId xmlns:p14="http://schemas.microsoft.com/office/powerpoint/2010/main" val="966639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B4A0A688-C270-4DF7-8E2B-CDB6C2A4AD63}"/>
              </a:ext>
            </a:extLst>
          </p:cNvPr>
          <p:cNvGrpSpPr/>
          <p:nvPr/>
        </p:nvGrpSpPr>
        <p:grpSpPr>
          <a:xfrm>
            <a:off x="1" y="0"/>
            <a:ext cx="3769112" cy="6857999"/>
            <a:chOff x="10255" y="514324"/>
            <a:chExt cx="1672730" cy="662292"/>
          </a:xfrm>
        </p:grpSpPr>
        <p:sp>
          <p:nvSpPr>
            <p:cNvPr id="3" name="Freeform 3">
              <a:extLst>
                <a:ext uri="{FF2B5EF4-FFF2-40B4-BE49-F238E27FC236}">
                  <a16:creationId xmlns:a16="http://schemas.microsoft.com/office/drawing/2014/main" id="{306B55A5-BF61-456D-91DB-90491552CB03}"/>
                </a:ext>
              </a:extLst>
            </p:cNvPr>
            <p:cNvSpPr/>
            <p:nvPr/>
          </p:nvSpPr>
          <p:spPr>
            <a:xfrm>
              <a:off x="10255" y="514324"/>
              <a:ext cx="1672730" cy="662292"/>
            </a:xfrm>
            <a:custGeom>
              <a:avLst/>
              <a:gdLst/>
              <a:ahLst/>
              <a:cxnLst/>
              <a:rect l="l" t="t" r="r" b="b"/>
              <a:pathLst>
                <a:path w="1675343" h="2137072">
                  <a:moveTo>
                    <a:pt x="0" y="0"/>
                  </a:moveTo>
                  <a:lnTo>
                    <a:pt x="1675343" y="0"/>
                  </a:lnTo>
                  <a:lnTo>
                    <a:pt x="1675343" y="2137072"/>
                  </a:lnTo>
                  <a:lnTo>
                    <a:pt x="0" y="2137072"/>
                  </a:lnTo>
                  <a:close/>
                </a:path>
              </a:pathLst>
            </a:custGeom>
            <a:solidFill>
              <a:srgbClr val="132E52"/>
            </a:solidFill>
            <a:ln>
              <a:solidFill>
                <a:schemeClr val="accent1">
                  <a:lumMod val="50000"/>
                </a:schemeClr>
              </a:solidFill>
            </a:ln>
          </p:spPr>
        </p:sp>
      </p:grpSp>
      <p:sp>
        <p:nvSpPr>
          <p:cNvPr id="5" name="TextBox 4">
            <a:extLst>
              <a:ext uri="{FF2B5EF4-FFF2-40B4-BE49-F238E27FC236}">
                <a16:creationId xmlns:a16="http://schemas.microsoft.com/office/drawing/2014/main" id="{D39C558D-8DFB-43D6-A188-7C89C4D09CF6}"/>
              </a:ext>
            </a:extLst>
          </p:cNvPr>
          <p:cNvSpPr txBox="1"/>
          <p:nvPr/>
        </p:nvSpPr>
        <p:spPr>
          <a:xfrm>
            <a:off x="4095262" y="877986"/>
            <a:ext cx="7568504" cy="22467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gn="just">
              <a:buFont typeface="Arial" panose="020B0604020202020204" pitchFamily="34" charset="0"/>
              <a:buChar char="•"/>
            </a:pPr>
            <a:r>
              <a:rPr lang="lt-LT" sz="2000" dirty="0" smtClean="0"/>
              <a:t>Nustatyti Inspekcijos </a:t>
            </a:r>
            <a:r>
              <a:rPr lang="lt-LT" sz="2000" dirty="0"/>
              <a:t>darbuotojų bendrą požiūrį į </a:t>
            </a:r>
            <a:r>
              <a:rPr lang="lt-LT" sz="2000" dirty="0" smtClean="0"/>
              <a:t>korupciją, </a:t>
            </a:r>
            <a:r>
              <a:rPr lang="lt-LT" sz="2000" dirty="0"/>
              <a:t>kiek plačiai paplitę šie reiškiniai institucijoje, kokia darbuotojų patirtis ir santykis su galimomis korupcinio pobūdžio </a:t>
            </a:r>
            <a:r>
              <a:rPr lang="lt-LT" sz="2000" dirty="0" smtClean="0"/>
              <a:t>pažeidimų apraiškomis;</a:t>
            </a:r>
          </a:p>
          <a:p>
            <a:pPr marL="285750" indent="-285750" algn="just">
              <a:buFont typeface="Arial" panose="020B0604020202020204" pitchFamily="34" charset="0"/>
              <a:buChar char="•"/>
            </a:pPr>
            <a:r>
              <a:rPr lang="lt-LT" sz="2000" dirty="0" smtClean="0"/>
              <a:t>Įvertinti </a:t>
            </a:r>
            <a:r>
              <a:rPr lang="lt-LT" sz="2000" dirty="0"/>
              <a:t>ar </a:t>
            </a:r>
            <a:r>
              <a:rPr lang="lt-LT" sz="2000" dirty="0" smtClean="0"/>
              <a:t>Inspekcijoje </a:t>
            </a:r>
            <a:r>
              <a:rPr lang="lt-LT" sz="2000" dirty="0"/>
              <a:t>imamasi pakankamai priemonių kuriant ir įgyvendinant korupcijai </a:t>
            </a:r>
            <a:r>
              <a:rPr lang="lt-LT" sz="2000" dirty="0" smtClean="0"/>
              <a:t>atsparią aplinką;</a:t>
            </a:r>
          </a:p>
          <a:p>
            <a:pPr marL="285750" indent="-285750" algn="just">
              <a:buFont typeface="Arial" panose="020B0604020202020204" pitchFamily="34" charset="0"/>
              <a:buChar char="•"/>
            </a:pPr>
            <a:r>
              <a:rPr lang="lt-LT" sz="2000" dirty="0" smtClean="0"/>
              <a:t>Vertinti Inspekcijoje </a:t>
            </a:r>
            <a:r>
              <a:rPr lang="lt-LT" sz="2000" dirty="0"/>
              <a:t>vykdomų korupcijos </a:t>
            </a:r>
            <a:r>
              <a:rPr lang="lt-LT" sz="2000" dirty="0" smtClean="0"/>
              <a:t>pažeidimų </a:t>
            </a:r>
            <a:r>
              <a:rPr lang="lt-LT" sz="2000" dirty="0"/>
              <a:t>prevencijos priemonių efektyvumą. </a:t>
            </a:r>
            <a:endParaRPr lang="en-US" sz="2000" dirty="0">
              <a:latin typeface="Calibri"/>
              <a:cs typeface="Calibri"/>
            </a:endParaRPr>
          </a:p>
        </p:txBody>
      </p:sp>
      <p:sp>
        <p:nvSpPr>
          <p:cNvPr id="6" name="Pavadinimas 1">
            <a:extLst>
              <a:ext uri="{FF2B5EF4-FFF2-40B4-BE49-F238E27FC236}">
                <a16:creationId xmlns:a16="http://schemas.microsoft.com/office/drawing/2014/main" id="{C9CD0F07-98C6-4436-A794-4DAE19DB61E0}"/>
              </a:ext>
            </a:extLst>
          </p:cNvPr>
          <p:cNvSpPr txBox="1">
            <a:spLocks/>
          </p:cNvSpPr>
          <p:nvPr/>
        </p:nvSpPr>
        <p:spPr>
          <a:xfrm>
            <a:off x="5164810" y="274718"/>
            <a:ext cx="6498956" cy="1325563"/>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4000" b="1" dirty="0">
              <a:latin typeface="Calibri"/>
              <a:cs typeface="Calibri"/>
            </a:endParaRPr>
          </a:p>
        </p:txBody>
      </p:sp>
      <p:sp>
        <p:nvSpPr>
          <p:cNvPr id="7" name="Rectangle 6"/>
          <p:cNvSpPr/>
          <p:nvPr/>
        </p:nvSpPr>
        <p:spPr>
          <a:xfrm>
            <a:off x="0" y="1708983"/>
            <a:ext cx="4393580" cy="646331"/>
          </a:xfrm>
          <a:prstGeom prst="rect">
            <a:avLst/>
          </a:prstGeom>
        </p:spPr>
        <p:txBody>
          <a:bodyPr wrap="square">
            <a:spAutoFit/>
          </a:bodyPr>
          <a:lstStyle/>
          <a:p>
            <a:pPr marR="799465" algn="ctr">
              <a:lnSpc>
                <a:spcPct val="100000"/>
              </a:lnSpc>
              <a:spcBef>
                <a:spcPts val="100"/>
              </a:spcBef>
            </a:pPr>
            <a:r>
              <a:rPr lang="lt-LT" sz="3600" b="1" dirty="0" smtClean="0">
                <a:solidFill>
                  <a:schemeClr val="bg1"/>
                </a:solidFill>
                <a:effectLst>
                  <a:outerShdw blurRad="38100" dist="38100" dir="2700000" algn="tl">
                    <a:srgbClr val="000000">
                      <a:alpha val="43137"/>
                    </a:srgbClr>
                  </a:outerShdw>
                </a:effectLst>
              </a:rPr>
              <a:t>TYRIMO TIKSLAI</a:t>
            </a:r>
            <a:endParaRPr lang="lt-LT" sz="3600" b="1" dirty="0">
              <a:solidFill>
                <a:schemeClr val="bg1"/>
              </a:solidFill>
              <a:effectLst>
                <a:outerShdw blurRad="38100" dist="38100" dir="2700000" algn="tl">
                  <a:srgbClr val="000000">
                    <a:alpha val="43137"/>
                  </a:srgbClr>
                </a:outerShdw>
              </a:effectLst>
            </a:endParaRPr>
          </a:p>
        </p:txBody>
      </p:sp>
      <p:sp>
        <p:nvSpPr>
          <p:cNvPr id="12" name="TextBox 11"/>
          <p:cNvSpPr txBox="1"/>
          <p:nvPr/>
        </p:nvSpPr>
        <p:spPr>
          <a:xfrm>
            <a:off x="0" y="3869004"/>
            <a:ext cx="4095262" cy="646331"/>
          </a:xfrm>
          <a:prstGeom prst="rect">
            <a:avLst/>
          </a:prstGeom>
          <a:noFill/>
        </p:spPr>
        <p:txBody>
          <a:bodyPr wrap="square" rtlCol="0">
            <a:spAutoFit/>
          </a:bodyPr>
          <a:lstStyle/>
          <a:p>
            <a:pPr marR="461645" algn="ctr">
              <a:lnSpc>
                <a:spcPct val="100000"/>
              </a:lnSpc>
              <a:spcBef>
                <a:spcPts val="100"/>
              </a:spcBef>
            </a:pPr>
            <a:r>
              <a:rPr lang="lt-LT" sz="3600" b="1" dirty="0" smtClean="0">
                <a:solidFill>
                  <a:schemeClr val="bg1"/>
                </a:solidFill>
                <a:effectLst>
                  <a:outerShdw blurRad="38100" dist="38100" dir="2700000" algn="tl">
                    <a:srgbClr val="000000">
                      <a:alpha val="43137"/>
                    </a:srgbClr>
                  </a:outerShdw>
                </a:effectLst>
                <a:cs typeface="Arial"/>
              </a:rPr>
              <a:t>TYRIMO BŪDAS</a:t>
            </a:r>
            <a:endParaRPr lang="lt-LT" sz="3600" b="1" dirty="0">
              <a:solidFill>
                <a:schemeClr val="bg1"/>
              </a:solidFill>
              <a:effectLst>
                <a:outerShdw blurRad="38100" dist="38100" dir="2700000" algn="tl">
                  <a:srgbClr val="000000">
                    <a:alpha val="43137"/>
                  </a:srgbClr>
                </a:outerShdw>
              </a:effectLst>
              <a:cs typeface="Arial"/>
            </a:endParaRPr>
          </a:p>
        </p:txBody>
      </p:sp>
      <p:sp>
        <p:nvSpPr>
          <p:cNvPr id="13" name="TextBox 12"/>
          <p:cNvSpPr txBox="1"/>
          <p:nvPr/>
        </p:nvSpPr>
        <p:spPr>
          <a:xfrm>
            <a:off x="4095262" y="3638172"/>
            <a:ext cx="7568504" cy="1908215"/>
          </a:xfrm>
          <a:prstGeom prst="rect">
            <a:avLst/>
          </a:prstGeom>
          <a:noFill/>
        </p:spPr>
        <p:txBody>
          <a:bodyPr wrap="square" rtlCol="0">
            <a:spAutoFit/>
          </a:bodyPr>
          <a:lstStyle/>
          <a:p>
            <a:pPr marL="285750" indent="-285750" algn="just">
              <a:buFont typeface="Arial" panose="020B0604020202020204" pitchFamily="34" charset="0"/>
              <a:buChar char="•"/>
            </a:pPr>
            <a:r>
              <a:rPr lang="lt-LT" sz="2000" dirty="0" smtClean="0"/>
              <a:t>Anoniminė </a:t>
            </a:r>
            <a:r>
              <a:rPr lang="lt-LT" sz="2000" dirty="0"/>
              <a:t>apklausos anketa buvo parengta vadovaujantis Antikorupcinės aplinkos viešajame sektoriuje kūrimo ir įgyvendinimo </a:t>
            </a:r>
            <a:r>
              <a:rPr lang="lt-LT" sz="2000" dirty="0" smtClean="0"/>
              <a:t>vadovu, </a:t>
            </a:r>
            <a:r>
              <a:rPr lang="lt-LT" sz="2000" dirty="0"/>
              <a:t>gerąja </a:t>
            </a:r>
            <a:r>
              <a:rPr lang="lt-LT" sz="2000" dirty="0" smtClean="0"/>
              <a:t>Ministerijos praktika </a:t>
            </a:r>
            <a:r>
              <a:rPr lang="lt-LT" sz="2000" dirty="0"/>
              <a:t>bei atsižvelgiant į tyrimo (apklausos) </a:t>
            </a:r>
            <a:r>
              <a:rPr lang="lt-LT" sz="2000" dirty="0" smtClean="0"/>
              <a:t>tikslus;</a:t>
            </a:r>
          </a:p>
          <a:p>
            <a:pPr marL="285750" indent="-285750" algn="just">
              <a:buFont typeface="Arial" panose="020B0604020202020204" pitchFamily="34" charset="0"/>
              <a:buChar char="•"/>
            </a:pPr>
            <a:r>
              <a:rPr lang="lt-LT" sz="2000" dirty="0" smtClean="0"/>
              <a:t>Anoniminę apklausos anketą sudarė 24 klausimai.</a:t>
            </a:r>
            <a:endParaRPr lang="lt-LT" sz="2000" dirty="0"/>
          </a:p>
          <a:p>
            <a:r>
              <a:rPr lang="lt-LT" dirty="0"/>
              <a:t>	</a:t>
            </a:r>
          </a:p>
        </p:txBody>
      </p:sp>
      <p:pic>
        <p:nvPicPr>
          <p:cNvPr id="9" name="Paveikslėlis 8"/>
          <p:cNvPicPr>
            <a:picLocks noChangeAspect="1"/>
          </p:cNvPicPr>
          <p:nvPr/>
        </p:nvPicPr>
        <p:blipFill>
          <a:blip r:embed="rId2"/>
          <a:stretch>
            <a:fillRect/>
          </a:stretch>
        </p:blipFill>
        <p:spPr>
          <a:xfrm>
            <a:off x="276748" y="274718"/>
            <a:ext cx="933333" cy="866667"/>
          </a:xfrm>
          <a:prstGeom prst="rect">
            <a:avLst/>
          </a:prstGeom>
        </p:spPr>
      </p:pic>
    </p:spTree>
    <p:extLst>
      <p:ext uri="{BB962C8B-B14F-4D97-AF65-F5344CB8AC3E}">
        <p14:creationId xmlns:p14="http://schemas.microsoft.com/office/powerpoint/2010/main" val="22669211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B4A0A688-C270-4DF7-8E2B-CDB6C2A4AD63}"/>
              </a:ext>
            </a:extLst>
          </p:cNvPr>
          <p:cNvGrpSpPr/>
          <p:nvPr/>
        </p:nvGrpSpPr>
        <p:grpSpPr>
          <a:xfrm>
            <a:off x="1062" y="-1709"/>
            <a:ext cx="3779202" cy="6856557"/>
            <a:chOff x="10255" y="514324"/>
            <a:chExt cx="1672730" cy="662292"/>
          </a:xfrm>
        </p:grpSpPr>
        <p:sp>
          <p:nvSpPr>
            <p:cNvPr id="3" name="Freeform 3">
              <a:extLst>
                <a:ext uri="{FF2B5EF4-FFF2-40B4-BE49-F238E27FC236}">
                  <a16:creationId xmlns:a16="http://schemas.microsoft.com/office/drawing/2014/main" id="{306B55A5-BF61-456D-91DB-90491552CB03}"/>
                </a:ext>
              </a:extLst>
            </p:cNvPr>
            <p:cNvSpPr/>
            <p:nvPr/>
          </p:nvSpPr>
          <p:spPr>
            <a:xfrm>
              <a:off x="10255" y="514324"/>
              <a:ext cx="1672730" cy="662292"/>
            </a:xfrm>
            <a:custGeom>
              <a:avLst/>
              <a:gdLst/>
              <a:ahLst/>
              <a:cxnLst/>
              <a:rect l="l" t="t" r="r" b="b"/>
              <a:pathLst>
                <a:path w="1675343" h="2137072">
                  <a:moveTo>
                    <a:pt x="0" y="0"/>
                  </a:moveTo>
                  <a:lnTo>
                    <a:pt x="1675343" y="0"/>
                  </a:lnTo>
                  <a:lnTo>
                    <a:pt x="1675343" y="2137072"/>
                  </a:lnTo>
                  <a:lnTo>
                    <a:pt x="0" y="2137072"/>
                  </a:lnTo>
                  <a:close/>
                </a:path>
              </a:pathLst>
            </a:custGeom>
            <a:solidFill>
              <a:srgbClr val="132E52"/>
            </a:solidFill>
            <a:ln>
              <a:solidFill>
                <a:schemeClr val="accent1">
                  <a:lumMod val="50000"/>
                </a:schemeClr>
              </a:solidFill>
            </a:ln>
          </p:spPr>
        </p:sp>
      </p:grpSp>
      <p:sp>
        <p:nvSpPr>
          <p:cNvPr id="9" name="TextBox 1">
            <a:extLst>
              <a:ext uri="{FF2B5EF4-FFF2-40B4-BE49-F238E27FC236}">
                <a16:creationId xmlns:a16="http://schemas.microsoft.com/office/drawing/2014/main" id="{D009974E-57A1-4772-AB8F-BC1F491B61B4}"/>
              </a:ext>
            </a:extLst>
          </p:cNvPr>
          <p:cNvSpPr txBox="1"/>
          <p:nvPr/>
        </p:nvSpPr>
        <p:spPr>
          <a:xfrm>
            <a:off x="280690" y="2563796"/>
            <a:ext cx="2718988" cy="923330"/>
          </a:xfrm>
          <a:prstGeom prst="rect">
            <a:avLst/>
          </a:prstGeom>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lt-LT" sz="2000" b="1" dirty="0" smtClean="0">
                <a:solidFill>
                  <a:schemeClr val="bg1"/>
                </a:solidFill>
              </a:rPr>
              <a:t>INFORMACIJA </a:t>
            </a:r>
            <a:r>
              <a:rPr lang="lt-LT" sz="2000" b="1" dirty="0">
                <a:solidFill>
                  <a:schemeClr val="bg1"/>
                </a:solidFill>
              </a:rPr>
              <a:t>APIE APKLAUSOS DALYVIUS IR DALYVAVIMO AKTYVUMĄ </a:t>
            </a:r>
            <a:endParaRPr lang="lt-LT" sz="2000" b="1" dirty="0">
              <a:solidFill>
                <a:schemeClr val="bg1"/>
              </a:solidFill>
              <a:ea typeface="Open Sans Bold"/>
              <a:cs typeface="Calibri"/>
            </a:endParaRPr>
          </a:p>
        </p:txBody>
      </p:sp>
      <p:sp>
        <p:nvSpPr>
          <p:cNvPr id="6" name="Pavadinimas 1">
            <a:extLst>
              <a:ext uri="{FF2B5EF4-FFF2-40B4-BE49-F238E27FC236}">
                <a16:creationId xmlns:a16="http://schemas.microsoft.com/office/drawing/2014/main" id="{C9CD0F07-98C6-4436-A794-4DAE19DB61E0}"/>
              </a:ext>
            </a:extLst>
          </p:cNvPr>
          <p:cNvSpPr txBox="1">
            <a:spLocks/>
          </p:cNvSpPr>
          <p:nvPr/>
        </p:nvSpPr>
        <p:spPr>
          <a:xfrm>
            <a:off x="3780264" y="1699899"/>
            <a:ext cx="7845679" cy="758294"/>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42900" indent="-342900" algn="just">
              <a:buFont typeface="Arial" panose="020B0604020202020204" pitchFamily="34" charset="0"/>
              <a:buChar char="•"/>
            </a:pPr>
            <a:r>
              <a:rPr lang="lt-LT" sz="2000" dirty="0" smtClean="0">
                <a:latin typeface="Calibri"/>
                <a:cs typeface="Calibri"/>
              </a:rPr>
              <a:t>Vadovų dalyvavimas apklausoje buvo 100 proc., darbuotojų aktyvumas apklausoje buvo mažesnis – 83,3 proc.</a:t>
            </a:r>
            <a:endParaRPr lang="lt-LT" sz="2000" dirty="0">
              <a:latin typeface="Calibri"/>
              <a:cs typeface="Calibri"/>
            </a:endParaRPr>
          </a:p>
        </p:txBody>
      </p:sp>
      <p:sp>
        <p:nvSpPr>
          <p:cNvPr id="13" name="TextBox 12"/>
          <p:cNvSpPr txBox="1"/>
          <p:nvPr/>
        </p:nvSpPr>
        <p:spPr>
          <a:xfrm>
            <a:off x="3780264" y="781538"/>
            <a:ext cx="7845679" cy="707886"/>
          </a:xfrm>
          <a:prstGeom prst="rect">
            <a:avLst/>
          </a:prstGeom>
          <a:noFill/>
        </p:spPr>
        <p:txBody>
          <a:bodyPr wrap="square" rtlCol="0">
            <a:spAutoFit/>
          </a:bodyPr>
          <a:lstStyle/>
          <a:p>
            <a:pPr marL="355600" indent="-342900">
              <a:lnSpc>
                <a:spcPct val="100000"/>
              </a:lnSpc>
              <a:spcBef>
                <a:spcPts val="825"/>
              </a:spcBef>
              <a:buFont typeface="Arial" panose="020B0604020202020204" pitchFamily="34" charset="0"/>
              <a:buChar char="•"/>
              <a:tabLst>
                <a:tab pos="469265" algn="l"/>
                <a:tab pos="469900" algn="l"/>
              </a:tabLst>
            </a:pPr>
            <a:r>
              <a:rPr lang="lt-LT" sz="2000" spc="-15" dirty="0" smtClean="0">
                <a:cs typeface="Carlito"/>
              </a:rPr>
              <a:t>Apklausoje dalyvavo 86 proc. Inspekcijos darbuotojų (respondentų), t. y. 31 iš 36 darbuotojų</a:t>
            </a:r>
            <a:endParaRPr lang="lt-LT" sz="2000" dirty="0">
              <a:cs typeface="Carlito"/>
            </a:endParaRPr>
          </a:p>
        </p:txBody>
      </p:sp>
      <p:sp>
        <p:nvSpPr>
          <p:cNvPr id="15" name="TextBox 14"/>
          <p:cNvSpPr txBox="1"/>
          <p:nvPr/>
        </p:nvSpPr>
        <p:spPr>
          <a:xfrm>
            <a:off x="3780264" y="4204677"/>
            <a:ext cx="7845679" cy="707886"/>
          </a:xfrm>
          <a:prstGeom prst="rect">
            <a:avLst/>
          </a:prstGeom>
          <a:noFill/>
        </p:spPr>
        <p:txBody>
          <a:bodyPr wrap="square" rtlCol="0">
            <a:spAutoFit/>
          </a:bodyPr>
          <a:lstStyle/>
          <a:p>
            <a:pPr marL="354965" indent="-342900">
              <a:spcBef>
                <a:spcPts val="100"/>
              </a:spcBef>
              <a:buFont typeface="Arial" panose="020B0604020202020204" pitchFamily="34" charset="0"/>
              <a:buChar char="•"/>
              <a:tabLst>
                <a:tab pos="393700" algn="l"/>
                <a:tab pos="394335" algn="l"/>
              </a:tabLst>
            </a:pPr>
            <a:r>
              <a:rPr lang="lt-LT" sz="2000" spc="-10" dirty="0" smtClean="0">
                <a:cs typeface="Carlito"/>
              </a:rPr>
              <a:t>Daugiausia apklausose dalyvavusių respondentų darbo stažas Inspekcijoje yra iki 5 metų </a:t>
            </a:r>
            <a:endParaRPr lang="lt-LT" sz="2000" dirty="0">
              <a:cs typeface="Carlito"/>
            </a:endParaRPr>
          </a:p>
        </p:txBody>
      </p:sp>
      <p:pic>
        <p:nvPicPr>
          <p:cNvPr id="10" name="Paveikslėlis 9"/>
          <p:cNvPicPr>
            <a:picLocks noChangeAspect="1"/>
          </p:cNvPicPr>
          <p:nvPr/>
        </p:nvPicPr>
        <p:blipFill>
          <a:blip r:embed="rId3"/>
          <a:stretch>
            <a:fillRect/>
          </a:stretch>
        </p:blipFill>
        <p:spPr>
          <a:xfrm>
            <a:off x="276748" y="274718"/>
            <a:ext cx="933333" cy="866667"/>
          </a:xfrm>
          <a:prstGeom prst="rect">
            <a:avLst/>
          </a:prstGeom>
        </p:spPr>
      </p:pic>
      <p:graphicFrame>
        <p:nvGraphicFramePr>
          <p:cNvPr id="12" name="Diagrama 11"/>
          <p:cNvGraphicFramePr>
            <a:graphicFrameLocks/>
          </p:cNvGraphicFramePr>
          <p:nvPr>
            <p:extLst>
              <p:ext uri="{D42A27DB-BD31-4B8C-83A1-F6EECF244321}">
                <p14:modId xmlns:p14="http://schemas.microsoft.com/office/powerpoint/2010/main" val="3230855892"/>
              </p:ext>
            </p:extLst>
          </p:nvPr>
        </p:nvGraphicFramePr>
        <p:xfrm>
          <a:off x="4837308" y="2335795"/>
          <a:ext cx="5414963" cy="180022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7" name="Diagrama 16"/>
          <p:cNvGraphicFramePr>
            <a:graphicFrameLocks/>
          </p:cNvGraphicFramePr>
          <p:nvPr>
            <p:extLst>
              <p:ext uri="{D42A27DB-BD31-4B8C-83A1-F6EECF244321}">
                <p14:modId xmlns:p14="http://schemas.microsoft.com/office/powerpoint/2010/main" val="26449758"/>
              </p:ext>
            </p:extLst>
          </p:nvPr>
        </p:nvGraphicFramePr>
        <p:xfrm>
          <a:off x="5787334" y="4524375"/>
          <a:ext cx="5281613" cy="2333625"/>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6118836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a:extLst>
              <a:ext uri="{FF2B5EF4-FFF2-40B4-BE49-F238E27FC236}">
                <a16:creationId xmlns:a16="http://schemas.microsoft.com/office/drawing/2014/main" id="{7006D1CB-FA65-42D1-A6EB-FF081AE489F6}"/>
              </a:ext>
            </a:extLst>
          </p:cNvPr>
          <p:cNvSpPr/>
          <p:nvPr/>
        </p:nvSpPr>
        <p:spPr>
          <a:xfrm>
            <a:off x="0" y="5"/>
            <a:ext cx="12192000" cy="1235029"/>
          </a:xfrm>
          <a:prstGeom prst="rect">
            <a:avLst/>
          </a:prstGeom>
          <a:solidFill>
            <a:srgbClr val="1A2C5A"/>
          </a:solidFill>
        </p:spPr>
      </p:sp>
      <p:sp>
        <p:nvSpPr>
          <p:cNvPr id="2" name="Title 1">
            <a:extLst>
              <a:ext uri="{FF2B5EF4-FFF2-40B4-BE49-F238E27FC236}">
                <a16:creationId xmlns:a16="http://schemas.microsoft.com/office/drawing/2014/main" id="{A449516F-253E-4056-9087-EEB74F914066}"/>
              </a:ext>
            </a:extLst>
          </p:cNvPr>
          <p:cNvSpPr txBox="1">
            <a:spLocks/>
          </p:cNvSpPr>
          <p:nvPr/>
        </p:nvSpPr>
        <p:spPr>
          <a:xfrm>
            <a:off x="411913" y="2428855"/>
            <a:ext cx="11006463" cy="474989"/>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t-LT" sz="2000" b="1" dirty="0"/>
              <a:t>Ar žinote, kas yra korupcija? </a:t>
            </a:r>
          </a:p>
          <a:p>
            <a:pPr algn="ctr"/>
            <a:endParaRPr lang="en-US" b="1" dirty="0">
              <a:solidFill>
                <a:schemeClr val="bg1"/>
              </a:solidFill>
              <a:latin typeface="Calibri"/>
              <a:cs typeface="Times New Roman" panose="02020603050405020304" pitchFamily="18" charset="0"/>
            </a:endParaRPr>
          </a:p>
        </p:txBody>
      </p:sp>
      <p:sp>
        <p:nvSpPr>
          <p:cNvPr id="3" name="Content Placeholder 2">
            <a:extLst>
              <a:ext uri="{FF2B5EF4-FFF2-40B4-BE49-F238E27FC236}">
                <a16:creationId xmlns:a16="http://schemas.microsoft.com/office/drawing/2014/main" id="{35FB3644-AA15-436C-8035-AC146CAD4858}"/>
              </a:ext>
            </a:extLst>
          </p:cNvPr>
          <p:cNvSpPr txBox="1">
            <a:spLocks/>
          </p:cNvSpPr>
          <p:nvPr/>
        </p:nvSpPr>
        <p:spPr>
          <a:xfrm>
            <a:off x="411913" y="3980738"/>
            <a:ext cx="2832732" cy="2217952"/>
          </a:xfrm>
          <a:prstGeom prst="rect">
            <a:avLst/>
          </a:prstGeom>
        </p:spPr>
        <p:txBody>
          <a:bodyPr lIns="91440" tIns="45720" rIns="91440" bIns="4572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lt-LT" sz="2000" b="1" dirty="0">
                <a:latin typeface="+mj-lt"/>
                <a:ea typeface="+mj-ea"/>
                <a:cs typeface="+mj-cs"/>
              </a:rPr>
              <a:t>Ar Jums žinoma, koks Inspekcijos darbuotojas ar administracijos padalinys yra atsakingas už antikorupcinės aplinkos kūrimą Inspekcijoje?</a:t>
            </a:r>
          </a:p>
        </p:txBody>
      </p:sp>
      <p:sp>
        <p:nvSpPr>
          <p:cNvPr id="4" name="TextBox 3"/>
          <p:cNvSpPr txBox="1"/>
          <p:nvPr/>
        </p:nvSpPr>
        <p:spPr>
          <a:xfrm>
            <a:off x="1303130" y="210561"/>
            <a:ext cx="10722708" cy="646331"/>
          </a:xfrm>
          <a:prstGeom prst="rect">
            <a:avLst/>
          </a:prstGeom>
          <a:noFill/>
        </p:spPr>
        <p:txBody>
          <a:bodyPr wrap="square" rtlCol="0">
            <a:spAutoFit/>
          </a:bodyPr>
          <a:lstStyle/>
          <a:p>
            <a:pPr algn="ctr"/>
            <a:r>
              <a:rPr lang="lt-LT" sz="3600" b="1" spc="-150" dirty="0" smtClean="0">
                <a:solidFill>
                  <a:schemeClr val="bg1"/>
                </a:solidFill>
              </a:rPr>
              <a:t>TYRIMO REZULTATAI</a:t>
            </a:r>
            <a:endParaRPr lang="en-GB" sz="3600" b="1" dirty="0">
              <a:solidFill>
                <a:schemeClr val="bg1"/>
              </a:solidFill>
            </a:endParaRPr>
          </a:p>
        </p:txBody>
      </p:sp>
      <p:pic>
        <p:nvPicPr>
          <p:cNvPr id="8" name="Paveikslėlis 7"/>
          <p:cNvPicPr>
            <a:picLocks noChangeAspect="1"/>
          </p:cNvPicPr>
          <p:nvPr/>
        </p:nvPicPr>
        <p:blipFill>
          <a:blip r:embed="rId3"/>
          <a:stretch>
            <a:fillRect/>
          </a:stretch>
        </p:blipFill>
        <p:spPr>
          <a:xfrm>
            <a:off x="203635" y="184185"/>
            <a:ext cx="933333" cy="866667"/>
          </a:xfrm>
          <a:prstGeom prst="rect">
            <a:avLst/>
          </a:prstGeom>
        </p:spPr>
      </p:pic>
      <p:graphicFrame>
        <p:nvGraphicFramePr>
          <p:cNvPr id="11" name="Diagrama 10"/>
          <p:cNvGraphicFramePr>
            <a:graphicFrameLocks/>
          </p:cNvGraphicFramePr>
          <p:nvPr>
            <p:extLst>
              <p:ext uri="{D42A27DB-BD31-4B8C-83A1-F6EECF244321}">
                <p14:modId xmlns:p14="http://schemas.microsoft.com/office/powerpoint/2010/main" val="304018360"/>
              </p:ext>
            </p:extLst>
          </p:nvPr>
        </p:nvGraphicFramePr>
        <p:xfrm>
          <a:off x="4568426" y="1470045"/>
          <a:ext cx="5126180" cy="239260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9" name="Diagrama 8"/>
          <p:cNvGraphicFramePr>
            <a:graphicFrameLocks/>
          </p:cNvGraphicFramePr>
          <p:nvPr>
            <p:extLst>
              <p:ext uri="{D42A27DB-BD31-4B8C-83A1-F6EECF244321}">
                <p14:modId xmlns:p14="http://schemas.microsoft.com/office/powerpoint/2010/main" val="2143684017"/>
              </p:ext>
            </p:extLst>
          </p:nvPr>
        </p:nvGraphicFramePr>
        <p:xfrm>
          <a:off x="4725742" y="3853543"/>
          <a:ext cx="4968864" cy="2405862"/>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4016983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a:extLst>
              <a:ext uri="{FF2B5EF4-FFF2-40B4-BE49-F238E27FC236}">
                <a16:creationId xmlns:a16="http://schemas.microsoft.com/office/drawing/2014/main" id="{7006D1CB-FA65-42D1-A6EB-FF081AE489F6}"/>
              </a:ext>
            </a:extLst>
          </p:cNvPr>
          <p:cNvSpPr/>
          <p:nvPr/>
        </p:nvSpPr>
        <p:spPr>
          <a:xfrm>
            <a:off x="0" y="5"/>
            <a:ext cx="12192000" cy="1235029"/>
          </a:xfrm>
          <a:prstGeom prst="rect">
            <a:avLst/>
          </a:prstGeom>
          <a:solidFill>
            <a:srgbClr val="1A2C5A"/>
          </a:solidFill>
        </p:spPr>
      </p:sp>
      <p:sp>
        <p:nvSpPr>
          <p:cNvPr id="2" name="Title 1">
            <a:extLst>
              <a:ext uri="{FF2B5EF4-FFF2-40B4-BE49-F238E27FC236}">
                <a16:creationId xmlns:a16="http://schemas.microsoft.com/office/drawing/2014/main" id="{A449516F-253E-4056-9087-EEB74F914066}"/>
              </a:ext>
            </a:extLst>
          </p:cNvPr>
          <p:cNvSpPr txBox="1">
            <a:spLocks/>
          </p:cNvSpPr>
          <p:nvPr/>
        </p:nvSpPr>
        <p:spPr>
          <a:xfrm>
            <a:off x="411913" y="1622323"/>
            <a:ext cx="3658642" cy="1980273"/>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t-LT" sz="2000" b="1" dirty="0" smtClean="0"/>
              <a:t>Ar </a:t>
            </a:r>
            <a:r>
              <a:rPr lang="lt-LT" sz="2000" b="1" dirty="0"/>
              <a:t>žinote apie Inspekcijoje vykdomas korupcijos prevencijos priemones</a:t>
            </a:r>
            <a:r>
              <a:rPr lang="lt-LT" sz="2000" b="1" dirty="0" smtClean="0"/>
              <a:t>? </a:t>
            </a:r>
          </a:p>
          <a:p>
            <a:endParaRPr lang="lt-LT" sz="2000" b="1" dirty="0"/>
          </a:p>
          <a:p>
            <a:r>
              <a:rPr lang="lt-LT" sz="2000" b="1" dirty="0"/>
              <a:t>Inspekcijos vykdomas korupcijos prevencijos priemones nurodė 8 respondentai </a:t>
            </a:r>
          </a:p>
          <a:p>
            <a:endParaRPr lang="lt-LT" sz="2000" b="1" dirty="0"/>
          </a:p>
          <a:p>
            <a:pPr algn="ctr"/>
            <a:endParaRPr lang="en-US" b="1" dirty="0">
              <a:solidFill>
                <a:schemeClr val="bg1"/>
              </a:solidFill>
              <a:latin typeface="Calibri"/>
              <a:cs typeface="Times New Roman" panose="02020603050405020304" pitchFamily="18" charset="0"/>
            </a:endParaRPr>
          </a:p>
        </p:txBody>
      </p:sp>
      <p:sp>
        <p:nvSpPr>
          <p:cNvPr id="3" name="Content Placeholder 2">
            <a:extLst>
              <a:ext uri="{FF2B5EF4-FFF2-40B4-BE49-F238E27FC236}">
                <a16:creationId xmlns:a16="http://schemas.microsoft.com/office/drawing/2014/main" id="{35FB3644-AA15-436C-8035-AC146CAD4858}"/>
              </a:ext>
            </a:extLst>
          </p:cNvPr>
          <p:cNvSpPr txBox="1">
            <a:spLocks/>
          </p:cNvSpPr>
          <p:nvPr/>
        </p:nvSpPr>
        <p:spPr>
          <a:xfrm>
            <a:off x="411913" y="3980738"/>
            <a:ext cx="3658642" cy="2217952"/>
          </a:xfrm>
          <a:prstGeom prst="rect">
            <a:avLst/>
          </a:prstGeom>
        </p:spPr>
        <p:txBody>
          <a:bodyPr lIns="91440" tIns="45720" rIns="91440" bIns="4572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endParaRPr lang="lt-LT" sz="2000" b="1" dirty="0" smtClean="0">
              <a:latin typeface="+mj-lt"/>
              <a:ea typeface="+mj-ea"/>
              <a:cs typeface="+mj-cs"/>
            </a:endParaRPr>
          </a:p>
          <a:p>
            <a:pPr marL="0" indent="0" algn="just">
              <a:buNone/>
            </a:pPr>
            <a:r>
              <a:rPr lang="lt-LT" sz="2000" b="1" dirty="0" smtClean="0">
                <a:latin typeface="+mj-lt"/>
                <a:ea typeface="+mj-ea"/>
                <a:cs typeface="+mj-cs"/>
              </a:rPr>
              <a:t>Ar </a:t>
            </a:r>
            <a:r>
              <a:rPr lang="lt-LT" sz="2000" b="1" dirty="0">
                <a:latin typeface="+mj-lt"/>
                <a:ea typeface="+mj-ea"/>
                <a:cs typeface="+mj-cs"/>
              </a:rPr>
              <a:t>gaunate pakankamai informacijos apie korupcijos prevenciją Inspekcijoje?</a:t>
            </a:r>
          </a:p>
        </p:txBody>
      </p:sp>
      <p:sp>
        <p:nvSpPr>
          <p:cNvPr id="4" name="TextBox 3"/>
          <p:cNvSpPr txBox="1"/>
          <p:nvPr/>
        </p:nvSpPr>
        <p:spPr>
          <a:xfrm>
            <a:off x="1303130" y="210561"/>
            <a:ext cx="10722708" cy="646331"/>
          </a:xfrm>
          <a:prstGeom prst="rect">
            <a:avLst/>
          </a:prstGeom>
          <a:noFill/>
        </p:spPr>
        <p:txBody>
          <a:bodyPr wrap="square" rtlCol="0">
            <a:spAutoFit/>
          </a:bodyPr>
          <a:lstStyle/>
          <a:p>
            <a:pPr algn="ctr"/>
            <a:r>
              <a:rPr lang="lt-LT" sz="3600" b="1" spc="-150" dirty="0" smtClean="0">
                <a:solidFill>
                  <a:schemeClr val="bg1"/>
                </a:solidFill>
              </a:rPr>
              <a:t>TYRIMO REZULTATAI</a:t>
            </a:r>
            <a:endParaRPr lang="en-GB" sz="3600" b="1" dirty="0">
              <a:solidFill>
                <a:schemeClr val="bg1"/>
              </a:solidFill>
            </a:endParaRPr>
          </a:p>
        </p:txBody>
      </p:sp>
      <p:pic>
        <p:nvPicPr>
          <p:cNvPr id="8" name="Paveikslėlis 7"/>
          <p:cNvPicPr>
            <a:picLocks noChangeAspect="1"/>
          </p:cNvPicPr>
          <p:nvPr/>
        </p:nvPicPr>
        <p:blipFill>
          <a:blip r:embed="rId3"/>
          <a:stretch>
            <a:fillRect/>
          </a:stretch>
        </p:blipFill>
        <p:spPr>
          <a:xfrm>
            <a:off x="203635" y="184185"/>
            <a:ext cx="933333" cy="866667"/>
          </a:xfrm>
          <a:prstGeom prst="rect">
            <a:avLst/>
          </a:prstGeom>
        </p:spPr>
      </p:pic>
      <p:graphicFrame>
        <p:nvGraphicFramePr>
          <p:cNvPr id="10" name="Diagrama 9"/>
          <p:cNvGraphicFramePr>
            <a:graphicFrameLocks/>
          </p:cNvGraphicFramePr>
          <p:nvPr>
            <p:extLst>
              <p:ext uri="{D42A27DB-BD31-4B8C-83A1-F6EECF244321}">
                <p14:modId xmlns:p14="http://schemas.microsoft.com/office/powerpoint/2010/main" val="3009756116"/>
              </p:ext>
            </p:extLst>
          </p:nvPr>
        </p:nvGraphicFramePr>
        <p:xfrm>
          <a:off x="4725741" y="1445591"/>
          <a:ext cx="5430981" cy="228083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Diagrama 11"/>
          <p:cNvGraphicFramePr>
            <a:graphicFrameLocks/>
          </p:cNvGraphicFramePr>
          <p:nvPr>
            <p:extLst>
              <p:ext uri="{D42A27DB-BD31-4B8C-83A1-F6EECF244321}">
                <p14:modId xmlns:p14="http://schemas.microsoft.com/office/powerpoint/2010/main" val="861478167"/>
              </p:ext>
            </p:extLst>
          </p:nvPr>
        </p:nvGraphicFramePr>
        <p:xfrm>
          <a:off x="4725741" y="3718114"/>
          <a:ext cx="5804606" cy="27432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3388384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a:extLst>
              <a:ext uri="{FF2B5EF4-FFF2-40B4-BE49-F238E27FC236}">
                <a16:creationId xmlns:a16="http://schemas.microsoft.com/office/drawing/2014/main" id="{7006D1CB-FA65-42D1-A6EB-FF081AE489F6}"/>
              </a:ext>
            </a:extLst>
          </p:cNvPr>
          <p:cNvSpPr/>
          <p:nvPr/>
        </p:nvSpPr>
        <p:spPr>
          <a:xfrm>
            <a:off x="0" y="5"/>
            <a:ext cx="12192000" cy="1235029"/>
          </a:xfrm>
          <a:prstGeom prst="rect">
            <a:avLst/>
          </a:prstGeom>
          <a:solidFill>
            <a:srgbClr val="1A2C5A"/>
          </a:solidFill>
        </p:spPr>
      </p:sp>
      <p:sp>
        <p:nvSpPr>
          <p:cNvPr id="2" name="Title 1">
            <a:extLst>
              <a:ext uri="{FF2B5EF4-FFF2-40B4-BE49-F238E27FC236}">
                <a16:creationId xmlns:a16="http://schemas.microsoft.com/office/drawing/2014/main" id="{A449516F-253E-4056-9087-EEB74F914066}"/>
              </a:ext>
            </a:extLst>
          </p:cNvPr>
          <p:cNvSpPr txBox="1">
            <a:spLocks/>
          </p:cNvSpPr>
          <p:nvPr/>
        </p:nvSpPr>
        <p:spPr>
          <a:xfrm>
            <a:off x="117987" y="1790375"/>
            <a:ext cx="3075777" cy="1081548"/>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t-LT" sz="2000" b="1" dirty="0"/>
              <a:t>Kokios informacijos apie korupcijos prevenciją norėtumėte gauti daugiau?</a:t>
            </a:r>
          </a:p>
          <a:p>
            <a:pPr algn="ctr"/>
            <a:endParaRPr lang="en-US" b="1" dirty="0">
              <a:solidFill>
                <a:schemeClr val="bg1"/>
              </a:solidFill>
              <a:latin typeface="Calibri"/>
              <a:cs typeface="Times New Roman" panose="02020603050405020304" pitchFamily="18" charset="0"/>
            </a:endParaRPr>
          </a:p>
        </p:txBody>
      </p:sp>
      <p:sp>
        <p:nvSpPr>
          <p:cNvPr id="3" name="Content Placeholder 2">
            <a:extLst>
              <a:ext uri="{FF2B5EF4-FFF2-40B4-BE49-F238E27FC236}">
                <a16:creationId xmlns:a16="http://schemas.microsoft.com/office/drawing/2014/main" id="{35FB3644-AA15-436C-8035-AC146CAD4858}"/>
              </a:ext>
            </a:extLst>
          </p:cNvPr>
          <p:cNvSpPr txBox="1">
            <a:spLocks/>
          </p:cNvSpPr>
          <p:nvPr/>
        </p:nvSpPr>
        <p:spPr>
          <a:xfrm>
            <a:off x="203635" y="3980737"/>
            <a:ext cx="3658642" cy="2626539"/>
          </a:xfrm>
          <a:prstGeom prst="rect">
            <a:avLst/>
          </a:prstGeom>
        </p:spPr>
        <p:txBody>
          <a:bodyPr lIns="91440" tIns="45720" rIns="91440" bIns="4572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endParaRPr lang="lt-LT" sz="2000" b="1" dirty="0" smtClean="0">
              <a:latin typeface="+mj-lt"/>
              <a:ea typeface="+mj-ea"/>
              <a:cs typeface="+mj-cs"/>
            </a:endParaRPr>
          </a:p>
          <a:p>
            <a:pPr marL="0" indent="0" algn="just">
              <a:buNone/>
            </a:pPr>
            <a:r>
              <a:rPr lang="lt-LT" sz="2000" b="1" dirty="0">
                <a:latin typeface="+mj-lt"/>
                <a:ea typeface="+mj-ea"/>
                <a:cs typeface="+mj-cs"/>
              </a:rPr>
              <a:t>Kaip vertinate korupcijos prevencijos veiklą Inspekcijoje</a:t>
            </a:r>
            <a:r>
              <a:rPr lang="lt-LT" sz="2000" b="1" dirty="0" smtClean="0">
                <a:latin typeface="+mj-lt"/>
                <a:ea typeface="+mj-ea"/>
                <a:cs typeface="+mj-cs"/>
              </a:rPr>
              <a:t>?</a:t>
            </a:r>
          </a:p>
          <a:p>
            <a:pPr marL="0" indent="0" algn="just">
              <a:buNone/>
            </a:pPr>
            <a:endParaRPr lang="lt-LT" sz="2000" b="1" dirty="0" smtClean="0">
              <a:latin typeface="+mj-lt"/>
              <a:ea typeface="+mj-ea"/>
              <a:cs typeface="+mj-cs"/>
            </a:endParaRPr>
          </a:p>
          <a:p>
            <a:pPr marL="0" indent="0" algn="just">
              <a:buNone/>
            </a:pPr>
            <a:r>
              <a:rPr lang="lt-LT" sz="2000" b="1" dirty="0">
                <a:latin typeface="+mj-lt"/>
                <a:ea typeface="+mj-ea"/>
                <a:cs typeface="+mj-cs"/>
              </a:rPr>
              <a:t>nuo 1 iki 5, kur 1 reškia „blogai, 5 – „labai gerai</a:t>
            </a:r>
            <a:r>
              <a:rPr lang="lt-LT" sz="2000" b="1" dirty="0" smtClean="0">
                <a:latin typeface="+mj-lt"/>
                <a:ea typeface="+mj-ea"/>
                <a:cs typeface="+mj-cs"/>
              </a:rPr>
              <a:t>“</a:t>
            </a:r>
          </a:p>
          <a:p>
            <a:pPr marL="0" indent="0" algn="just">
              <a:buNone/>
            </a:pPr>
            <a:r>
              <a:rPr lang="lt-LT" sz="2000" b="1" dirty="0" smtClean="0">
                <a:solidFill>
                  <a:srgbClr val="00B050"/>
                </a:solidFill>
                <a:latin typeface="+mj-lt"/>
                <a:ea typeface="+mj-ea"/>
                <a:cs typeface="+mj-cs"/>
              </a:rPr>
              <a:t>Bendras vertinimas 4,35 balo</a:t>
            </a:r>
            <a:endParaRPr lang="lt-LT" sz="2000" b="1" dirty="0">
              <a:solidFill>
                <a:srgbClr val="00B050"/>
              </a:solidFill>
              <a:latin typeface="+mj-lt"/>
              <a:ea typeface="+mj-ea"/>
              <a:cs typeface="+mj-cs"/>
            </a:endParaRPr>
          </a:p>
        </p:txBody>
      </p:sp>
      <p:sp>
        <p:nvSpPr>
          <p:cNvPr id="4" name="TextBox 3"/>
          <p:cNvSpPr txBox="1"/>
          <p:nvPr/>
        </p:nvSpPr>
        <p:spPr>
          <a:xfrm>
            <a:off x="1303130" y="210561"/>
            <a:ext cx="10722708" cy="646331"/>
          </a:xfrm>
          <a:prstGeom prst="rect">
            <a:avLst/>
          </a:prstGeom>
          <a:noFill/>
        </p:spPr>
        <p:txBody>
          <a:bodyPr wrap="square" rtlCol="0">
            <a:spAutoFit/>
          </a:bodyPr>
          <a:lstStyle/>
          <a:p>
            <a:pPr algn="ctr"/>
            <a:r>
              <a:rPr lang="lt-LT" sz="3600" b="1" spc="-150" dirty="0" smtClean="0">
                <a:solidFill>
                  <a:schemeClr val="bg1"/>
                </a:solidFill>
              </a:rPr>
              <a:t>TYRIMO REZULTATAI</a:t>
            </a:r>
            <a:endParaRPr lang="en-GB" sz="3600" b="1" dirty="0">
              <a:solidFill>
                <a:schemeClr val="bg1"/>
              </a:solidFill>
            </a:endParaRPr>
          </a:p>
        </p:txBody>
      </p:sp>
      <p:pic>
        <p:nvPicPr>
          <p:cNvPr id="8" name="Paveikslėlis 7"/>
          <p:cNvPicPr>
            <a:picLocks noChangeAspect="1"/>
          </p:cNvPicPr>
          <p:nvPr/>
        </p:nvPicPr>
        <p:blipFill>
          <a:blip r:embed="rId3"/>
          <a:stretch>
            <a:fillRect/>
          </a:stretch>
        </p:blipFill>
        <p:spPr>
          <a:xfrm>
            <a:off x="203635" y="184185"/>
            <a:ext cx="933333" cy="866667"/>
          </a:xfrm>
          <a:prstGeom prst="rect">
            <a:avLst/>
          </a:prstGeom>
        </p:spPr>
      </p:pic>
      <p:graphicFrame>
        <p:nvGraphicFramePr>
          <p:cNvPr id="9" name="Diagrama 8"/>
          <p:cNvGraphicFramePr>
            <a:graphicFrameLocks/>
          </p:cNvGraphicFramePr>
          <p:nvPr>
            <p:extLst>
              <p:ext uri="{D42A27DB-BD31-4B8C-83A1-F6EECF244321}">
                <p14:modId xmlns:p14="http://schemas.microsoft.com/office/powerpoint/2010/main" val="497862371"/>
              </p:ext>
            </p:extLst>
          </p:nvPr>
        </p:nvGraphicFramePr>
        <p:xfrm>
          <a:off x="3193764" y="1265127"/>
          <a:ext cx="8832074" cy="216027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3" name="Diagrama 12"/>
          <p:cNvGraphicFramePr>
            <a:graphicFrameLocks/>
          </p:cNvGraphicFramePr>
          <p:nvPr>
            <p:extLst>
              <p:ext uri="{D42A27DB-BD31-4B8C-83A1-F6EECF244321}">
                <p14:modId xmlns:p14="http://schemas.microsoft.com/office/powerpoint/2010/main" val="3008564048"/>
              </p:ext>
            </p:extLst>
          </p:nvPr>
        </p:nvGraphicFramePr>
        <p:xfrm>
          <a:off x="4272115" y="3922406"/>
          <a:ext cx="5501149" cy="27432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8563099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a:extLst>
              <a:ext uri="{FF2B5EF4-FFF2-40B4-BE49-F238E27FC236}">
                <a16:creationId xmlns:a16="http://schemas.microsoft.com/office/drawing/2014/main" id="{7006D1CB-FA65-42D1-A6EB-FF081AE489F6}"/>
              </a:ext>
            </a:extLst>
          </p:cNvPr>
          <p:cNvSpPr/>
          <p:nvPr/>
        </p:nvSpPr>
        <p:spPr>
          <a:xfrm>
            <a:off x="0" y="5"/>
            <a:ext cx="12192000" cy="1235029"/>
          </a:xfrm>
          <a:prstGeom prst="rect">
            <a:avLst/>
          </a:prstGeom>
          <a:solidFill>
            <a:srgbClr val="1A2C5A"/>
          </a:solidFill>
        </p:spPr>
      </p:sp>
      <p:sp>
        <p:nvSpPr>
          <p:cNvPr id="2" name="Title 1">
            <a:extLst>
              <a:ext uri="{FF2B5EF4-FFF2-40B4-BE49-F238E27FC236}">
                <a16:creationId xmlns:a16="http://schemas.microsoft.com/office/drawing/2014/main" id="{A449516F-253E-4056-9087-EEB74F914066}"/>
              </a:ext>
            </a:extLst>
          </p:cNvPr>
          <p:cNvSpPr txBox="1">
            <a:spLocks/>
          </p:cNvSpPr>
          <p:nvPr/>
        </p:nvSpPr>
        <p:spPr>
          <a:xfrm>
            <a:off x="203635" y="1445590"/>
            <a:ext cx="8940365" cy="1426333"/>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t-LT" sz="2000" b="1" dirty="0"/>
              <a:t>Ar Jūs žinote kur reikia kreiptis norint pranešti apie korupcijos atvejus</a:t>
            </a:r>
            <a:r>
              <a:rPr lang="lt-LT" sz="2000" b="1" dirty="0" smtClean="0"/>
              <a:t>?</a:t>
            </a:r>
            <a:endParaRPr lang="lt-LT" sz="2000" b="1" dirty="0">
              <a:solidFill>
                <a:schemeClr val="bg1"/>
              </a:solidFill>
              <a:latin typeface="Calibri"/>
              <a:cs typeface="Times New Roman" panose="02020603050405020304" pitchFamily="18" charset="0"/>
            </a:endParaRPr>
          </a:p>
          <a:p>
            <a:endParaRPr lang="lt-LT" sz="2000" b="1" dirty="0">
              <a:solidFill>
                <a:schemeClr val="bg1"/>
              </a:solidFill>
              <a:latin typeface="Calibri"/>
              <a:cs typeface="Times New Roman" panose="02020603050405020304" pitchFamily="18" charset="0"/>
            </a:endParaRPr>
          </a:p>
          <a:p>
            <a:r>
              <a:rPr lang="lt-LT" sz="2000" b="1" dirty="0" smtClean="0">
                <a:solidFill>
                  <a:srgbClr val="00B050"/>
                </a:solidFill>
              </a:rPr>
              <a:t>Visi respondentai (100 </a:t>
            </a:r>
            <a:r>
              <a:rPr lang="lt-LT" sz="2000" b="1" dirty="0">
                <a:solidFill>
                  <a:srgbClr val="00B050"/>
                </a:solidFill>
              </a:rPr>
              <a:t>p</a:t>
            </a:r>
            <a:r>
              <a:rPr lang="lt-LT" sz="2000" b="1" dirty="0" smtClean="0">
                <a:solidFill>
                  <a:srgbClr val="00B050"/>
                </a:solidFill>
              </a:rPr>
              <a:t>roc.) nurodė, kad žino kur pranešti </a:t>
            </a:r>
          </a:p>
          <a:p>
            <a:endParaRPr lang="lt-LT" sz="2000" b="1" dirty="0">
              <a:solidFill>
                <a:srgbClr val="00B050"/>
              </a:solidFill>
            </a:endParaRPr>
          </a:p>
          <a:p>
            <a:r>
              <a:rPr lang="lt-LT" sz="2000" b="1" dirty="0" smtClean="0">
                <a:solidFill>
                  <a:srgbClr val="00B050"/>
                </a:solidFill>
              </a:rPr>
              <a:t>44 proc. respondentų nurodė kur reikia kreiptis </a:t>
            </a:r>
          </a:p>
          <a:p>
            <a:endParaRPr lang="lt-LT" sz="2000" b="1" dirty="0">
              <a:latin typeface="Calibri"/>
              <a:cs typeface="Times New Roman" panose="02020603050405020304" pitchFamily="18" charset="0"/>
            </a:endParaRPr>
          </a:p>
          <a:p>
            <a:endParaRPr lang="lt-LT" sz="2000" b="1" dirty="0">
              <a:latin typeface="Calibri"/>
              <a:cs typeface="Times New Roman" panose="02020603050405020304" pitchFamily="18" charset="0"/>
            </a:endParaRPr>
          </a:p>
          <a:p>
            <a:r>
              <a:rPr lang="lt-LT" sz="2000" b="1" dirty="0" smtClean="0">
                <a:solidFill>
                  <a:schemeClr val="bg1"/>
                </a:solidFill>
                <a:latin typeface="Calibri"/>
                <a:cs typeface="Times New Roman" panose="02020603050405020304" pitchFamily="18" charset="0"/>
              </a:rPr>
              <a:t>Visi</a:t>
            </a:r>
            <a:endParaRPr lang="lt-LT" sz="2000" b="1" dirty="0" smtClean="0"/>
          </a:p>
        </p:txBody>
      </p:sp>
      <p:sp>
        <p:nvSpPr>
          <p:cNvPr id="3" name="Content Placeholder 2">
            <a:extLst>
              <a:ext uri="{FF2B5EF4-FFF2-40B4-BE49-F238E27FC236}">
                <a16:creationId xmlns:a16="http://schemas.microsoft.com/office/drawing/2014/main" id="{35FB3644-AA15-436C-8035-AC146CAD4858}"/>
              </a:ext>
            </a:extLst>
          </p:cNvPr>
          <p:cNvSpPr txBox="1">
            <a:spLocks/>
          </p:cNvSpPr>
          <p:nvPr/>
        </p:nvSpPr>
        <p:spPr>
          <a:xfrm>
            <a:off x="181128" y="3857170"/>
            <a:ext cx="4211049" cy="2203754"/>
          </a:xfrm>
          <a:prstGeom prst="rect">
            <a:avLst/>
          </a:prstGeom>
        </p:spPr>
        <p:txBody>
          <a:bodyPr lIns="91440" tIns="45720" rIns="91440" bIns="4572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endParaRPr lang="lt-LT" sz="2000" b="1" dirty="0" smtClean="0">
              <a:latin typeface="+mj-lt"/>
              <a:ea typeface="+mj-ea"/>
              <a:cs typeface="+mj-cs"/>
            </a:endParaRPr>
          </a:p>
          <a:p>
            <a:pPr marL="0" indent="0" algn="just">
              <a:buNone/>
            </a:pPr>
            <a:r>
              <a:rPr lang="lt-LT" sz="2000" b="1" dirty="0">
                <a:latin typeface="+mj-lt"/>
                <a:ea typeface="+mj-ea"/>
                <a:cs typeface="+mj-cs"/>
              </a:rPr>
              <a:t>Jeigu susidurtumėte su korupcijos apraiškomis darbe, ar praneštumėte apie tai?</a:t>
            </a:r>
            <a:endParaRPr lang="lt-LT" sz="2000" b="1" dirty="0">
              <a:solidFill>
                <a:srgbClr val="00B050"/>
              </a:solidFill>
              <a:latin typeface="+mj-lt"/>
              <a:ea typeface="+mj-ea"/>
              <a:cs typeface="+mj-cs"/>
            </a:endParaRPr>
          </a:p>
        </p:txBody>
      </p:sp>
      <p:sp>
        <p:nvSpPr>
          <p:cNvPr id="4" name="TextBox 3"/>
          <p:cNvSpPr txBox="1"/>
          <p:nvPr/>
        </p:nvSpPr>
        <p:spPr>
          <a:xfrm>
            <a:off x="1303130" y="210561"/>
            <a:ext cx="10722708" cy="646331"/>
          </a:xfrm>
          <a:prstGeom prst="rect">
            <a:avLst/>
          </a:prstGeom>
          <a:noFill/>
        </p:spPr>
        <p:txBody>
          <a:bodyPr wrap="square" rtlCol="0">
            <a:spAutoFit/>
          </a:bodyPr>
          <a:lstStyle/>
          <a:p>
            <a:pPr algn="ctr"/>
            <a:r>
              <a:rPr lang="lt-LT" sz="3600" b="1" spc="-150" dirty="0" smtClean="0">
                <a:solidFill>
                  <a:schemeClr val="bg1"/>
                </a:solidFill>
              </a:rPr>
              <a:t>TYRIMO REZULTATAI</a:t>
            </a:r>
            <a:endParaRPr lang="en-GB" sz="3600" b="1" dirty="0">
              <a:solidFill>
                <a:schemeClr val="bg1"/>
              </a:solidFill>
            </a:endParaRPr>
          </a:p>
        </p:txBody>
      </p:sp>
      <p:pic>
        <p:nvPicPr>
          <p:cNvPr id="8" name="Paveikslėlis 7"/>
          <p:cNvPicPr>
            <a:picLocks noChangeAspect="1"/>
          </p:cNvPicPr>
          <p:nvPr/>
        </p:nvPicPr>
        <p:blipFill>
          <a:blip r:embed="rId3"/>
          <a:stretch>
            <a:fillRect/>
          </a:stretch>
        </p:blipFill>
        <p:spPr>
          <a:xfrm>
            <a:off x="203635" y="184185"/>
            <a:ext cx="933333" cy="866667"/>
          </a:xfrm>
          <a:prstGeom prst="rect">
            <a:avLst/>
          </a:prstGeom>
        </p:spPr>
      </p:pic>
      <p:graphicFrame>
        <p:nvGraphicFramePr>
          <p:cNvPr id="10" name="Diagrama 9"/>
          <p:cNvGraphicFramePr>
            <a:graphicFrameLocks/>
          </p:cNvGraphicFramePr>
          <p:nvPr>
            <p:extLst>
              <p:ext uri="{D42A27DB-BD31-4B8C-83A1-F6EECF244321}">
                <p14:modId xmlns:p14="http://schemas.microsoft.com/office/powerpoint/2010/main" val="948444141"/>
              </p:ext>
            </p:extLst>
          </p:nvPr>
        </p:nvGraphicFramePr>
        <p:xfrm>
          <a:off x="4940709" y="3587447"/>
          <a:ext cx="5599472" cy="27432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606787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a:extLst>
              <a:ext uri="{FF2B5EF4-FFF2-40B4-BE49-F238E27FC236}">
                <a16:creationId xmlns:a16="http://schemas.microsoft.com/office/drawing/2014/main" id="{7006D1CB-FA65-42D1-A6EB-FF081AE489F6}"/>
              </a:ext>
            </a:extLst>
          </p:cNvPr>
          <p:cNvSpPr/>
          <p:nvPr/>
        </p:nvSpPr>
        <p:spPr>
          <a:xfrm>
            <a:off x="0" y="5"/>
            <a:ext cx="12192000" cy="1235029"/>
          </a:xfrm>
          <a:prstGeom prst="rect">
            <a:avLst/>
          </a:prstGeom>
          <a:solidFill>
            <a:srgbClr val="1A2C5A"/>
          </a:solidFill>
        </p:spPr>
      </p:sp>
      <p:sp>
        <p:nvSpPr>
          <p:cNvPr id="2" name="Title 1">
            <a:extLst>
              <a:ext uri="{FF2B5EF4-FFF2-40B4-BE49-F238E27FC236}">
                <a16:creationId xmlns:a16="http://schemas.microsoft.com/office/drawing/2014/main" id="{A449516F-253E-4056-9087-EEB74F914066}"/>
              </a:ext>
            </a:extLst>
          </p:cNvPr>
          <p:cNvSpPr txBox="1">
            <a:spLocks/>
          </p:cNvSpPr>
          <p:nvPr/>
        </p:nvSpPr>
        <p:spPr>
          <a:xfrm>
            <a:off x="210626" y="1261408"/>
            <a:ext cx="11822202" cy="665715"/>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t-LT" sz="2000" b="1" dirty="0"/>
              <a:t>Kaip manote, kurios priežastys gali sudaryti korupcijos pasireiškimo prielaidas Inspekcijoje</a:t>
            </a:r>
            <a:r>
              <a:rPr lang="lt-LT" sz="2000" b="1" dirty="0" smtClean="0"/>
              <a:t>?</a:t>
            </a:r>
          </a:p>
          <a:p>
            <a:r>
              <a:rPr lang="lt-LT" sz="2000" b="1" dirty="0" smtClean="0"/>
              <a:t>Įvertinkite </a:t>
            </a:r>
            <a:r>
              <a:rPr lang="lt-LT" sz="2000" b="1" dirty="0"/>
              <a:t>kiekvieną prielaidą balais nuo 1 iki </a:t>
            </a:r>
            <a:r>
              <a:rPr lang="lt-LT" sz="2000" b="1" dirty="0" smtClean="0"/>
              <a:t>5;    1 </a:t>
            </a:r>
            <a:r>
              <a:rPr lang="lt-LT" sz="2000" b="1" dirty="0"/>
              <a:t>– mažiausia tikimybė, o 5 -</a:t>
            </a:r>
            <a:r>
              <a:rPr lang="lt-LT" sz="2000" b="1" dirty="0" smtClean="0"/>
              <a:t>didžiausia</a:t>
            </a:r>
            <a:endParaRPr lang="lt-LT" sz="2000" b="1" dirty="0">
              <a:latin typeface="Calibri"/>
              <a:cs typeface="Times New Roman" panose="02020603050405020304" pitchFamily="18" charset="0"/>
            </a:endParaRPr>
          </a:p>
          <a:p>
            <a:endParaRPr lang="lt-LT" sz="2000" b="1" dirty="0">
              <a:latin typeface="Calibri"/>
              <a:cs typeface="Times New Roman" panose="02020603050405020304" pitchFamily="18" charset="0"/>
            </a:endParaRPr>
          </a:p>
          <a:p>
            <a:r>
              <a:rPr lang="lt-LT" sz="2000" b="1" dirty="0" smtClean="0">
                <a:solidFill>
                  <a:schemeClr val="bg1"/>
                </a:solidFill>
                <a:latin typeface="Calibri"/>
                <a:cs typeface="Times New Roman" panose="02020603050405020304" pitchFamily="18" charset="0"/>
              </a:rPr>
              <a:t>Visi</a:t>
            </a:r>
            <a:endParaRPr lang="lt-LT" sz="2000" b="1" dirty="0" smtClean="0"/>
          </a:p>
        </p:txBody>
      </p:sp>
      <p:sp>
        <p:nvSpPr>
          <p:cNvPr id="4" name="TextBox 3"/>
          <p:cNvSpPr txBox="1"/>
          <p:nvPr/>
        </p:nvSpPr>
        <p:spPr>
          <a:xfrm>
            <a:off x="1303130" y="210561"/>
            <a:ext cx="10722708" cy="646331"/>
          </a:xfrm>
          <a:prstGeom prst="rect">
            <a:avLst/>
          </a:prstGeom>
          <a:noFill/>
        </p:spPr>
        <p:txBody>
          <a:bodyPr wrap="square" rtlCol="0">
            <a:spAutoFit/>
          </a:bodyPr>
          <a:lstStyle/>
          <a:p>
            <a:pPr algn="ctr"/>
            <a:r>
              <a:rPr lang="lt-LT" sz="3600" b="1" spc="-150" dirty="0" smtClean="0">
                <a:solidFill>
                  <a:schemeClr val="bg1"/>
                </a:solidFill>
              </a:rPr>
              <a:t>TYRIMO REZULTATAI</a:t>
            </a:r>
            <a:endParaRPr lang="en-GB" sz="3600" b="1" dirty="0">
              <a:solidFill>
                <a:schemeClr val="bg1"/>
              </a:solidFill>
            </a:endParaRPr>
          </a:p>
        </p:txBody>
      </p:sp>
      <p:pic>
        <p:nvPicPr>
          <p:cNvPr id="8" name="Paveikslėlis 7"/>
          <p:cNvPicPr>
            <a:picLocks noChangeAspect="1"/>
          </p:cNvPicPr>
          <p:nvPr/>
        </p:nvPicPr>
        <p:blipFill>
          <a:blip r:embed="rId3"/>
          <a:stretch>
            <a:fillRect/>
          </a:stretch>
        </p:blipFill>
        <p:spPr>
          <a:xfrm>
            <a:off x="203635" y="184185"/>
            <a:ext cx="933333" cy="866667"/>
          </a:xfrm>
          <a:prstGeom prst="rect">
            <a:avLst/>
          </a:prstGeom>
        </p:spPr>
      </p:pic>
      <p:graphicFrame>
        <p:nvGraphicFramePr>
          <p:cNvPr id="13" name="Diagrama 12"/>
          <p:cNvGraphicFramePr>
            <a:graphicFrameLocks/>
          </p:cNvGraphicFramePr>
          <p:nvPr>
            <p:extLst>
              <p:ext uri="{D42A27DB-BD31-4B8C-83A1-F6EECF244321}">
                <p14:modId xmlns:p14="http://schemas.microsoft.com/office/powerpoint/2010/main" val="234172711"/>
              </p:ext>
            </p:extLst>
          </p:nvPr>
        </p:nvGraphicFramePr>
        <p:xfrm>
          <a:off x="203635" y="2040046"/>
          <a:ext cx="3856888" cy="190074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4" name="Diagrama 13"/>
          <p:cNvGraphicFramePr>
            <a:graphicFrameLocks/>
          </p:cNvGraphicFramePr>
          <p:nvPr>
            <p:extLst>
              <p:ext uri="{D42A27DB-BD31-4B8C-83A1-F6EECF244321}">
                <p14:modId xmlns:p14="http://schemas.microsoft.com/office/powerpoint/2010/main" val="1777085176"/>
              </p:ext>
            </p:extLst>
          </p:nvPr>
        </p:nvGraphicFramePr>
        <p:xfrm>
          <a:off x="3667433" y="2040046"/>
          <a:ext cx="4031226" cy="190074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5" name="Diagrama 14"/>
          <p:cNvGraphicFramePr>
            <a:graphicFrameLocks/>
          </p:cNvGraphicFramePr>
          <p:nvPr>
            <p:extLst>
              <p:ext uri="{D42A27DB-BD31-4B8C-83A1-F6EECF244321}">
                <p14:modId xmlns:p14="http://schemas.microsoft.com/office/powerpoint/2010/main" val="2476374199"/>
              </p:ext>
            </p:extLst>
          </p:nvPr>
        </p:nvGraphicFramePr>
        <p:xfrm>
          <a:off x="7510988" y="1927123"/>
          <a:ext cx="4514850" cy="2013671"/>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6" name="Diagrama 15"/>
          <p:cNvGraphicFramePr>
            <a:graphicFrameLocks/>
          </p:cNvGraphicFramePr>
          <p:nvPr>
            <p:extLst>
              <p:ext uri="{D42A27DB-BD31-4B8C-83A1-F6EECF244321}">
                <p14:modId xmlns:p14="http://schemas.microsoft.com/office/powerpoint/2010/main" val="1212342258"/>
              </p:ext>
            </p:extLst>
          </p:nvPr>
        </p:nvGraphicFramePr>
        <p:xfrm>
          <a:off x="203635" y="4053717"/>
          <a:ext cx="3463798" cy="214503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7" name="Diagrama 16"/>
          <p:cNvGraphicFramePr>
            <a:graphicFrameLocks/>
          </p:cNvGraphicFramePr>
          <p:nvPr>
            <p:extLst>
              <p:ext uri="{D42A27DB-BD31-4B8C-83A1-F6EECF244321}">
                <p14:modId xmlns:p14="http://schemas.microsoft.com/office/powerpoint/2010/main" val="4266670003"/>
              </p:ext>
            </p:extLst>
          </p:nvPr>
        </p:nvGraphicFramePr>
        <p:xfrm>
          <a:off x="3667433" y="4053717"/>
          <a:ext cx="4031226" cy="2145030"/>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18" name="Diagrama 17"/>
          <p:cNvGraphicFramePr>
            <a:graphicFrameLocks/>
          </p:cNvGraphicFramePr>
          <p:nvPr>
            <p:extLst>
              <p:ext uri="{D42A27DB-BD31-4B8C-83A1-F6EECF244321}">
                <p14:modId xmlns:p14="http://schemas.microsoft.com/office/powerpoint/2010/main" val="1558498479"/>
              </p:ext>
            </p:extLst>
          </p:nvPr>
        </p:nvGraphicFramePr>
        <p:xfrm>
          <a:off x="7510988" y="4053717"/>
          <a:ext cx="4514850" cy="2145030"/>
        </p:xfrm>
        <a:graphic>
          <a:graphicData uri="http://schemas.openxmlformats.org/drawingml/2006/chart">
            <c:chart xmlns:c="http://schemas.openxmlformats.org/drawingml/2006/chart" xmlns:r="http://schemas.openxmlformats.org/officeDocument/2006/relationships" r:id="rId9"/>
          </a:graphicData>
        </a:graphic>
      </p:graphicFrame>
    </p:spTree>
    <p:extLst>
      <p:ext uri="{BB962C8B-B14F-4D97-AF65-F5344CB8AC3E}">
        <p14:creationId xmlns:p14="http://schemas.microsoft.com/office/powerpoint/2010/main" val="27309636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a:extLst>
              <a:ext uri="{FF2B5EF4-FFF2-40B4-BE49-F238E27FC236}">
                <a16:creationId xmlns:a16="http://schemas.microsoft.com/office/drawing/2014/main" id="{7006D1CB-FA65-42D1-A6EB-FF081AE489F6}"/>
              </a:ext>
            </a:extLst>
          </p:cNvPr>
          <p:cNvSpPr/>
          <p:nvPr/>
        </p:nvSpPr>
        <p:spPr>
          <a:xfrm>
            <a:off x="0" y="5"/>
            <a:ext cx="12192000" cy="1235029"/>
          </a:xfrm>
          <a:prstGeom prst="rect">
            <a:avLst/>
          </a:prstGeom>
          <a:solidFill>
            <a:srgbClr val="1A2C5A"/>
          </a:solidFill>
        </p:spPr>
      </p:sp>
      <p:sp>
        <p:nvSpPr>
          <p:cNvPr id="2" name="Title 1">
            <a:extLst>
              <a:ext uri="{FF2B5EF4-FFF2-40B4-BE49-F238E27FC236}">
                <a16:creationId xmlns:a16="http://schemas.microsoft.com/office/drawing/2014/main" id="{A449516F-253E-4056-9087-EEB74F914066}"/>
              </a:ext>
            </a:extLst>
          </p:cNvPr>
          <p:cNvSpPr txBox="1">
            <a:spLocks/>
          </p:cNvSpPr>
          <p:nvPr/>
        </p:nvSpPr>
        <p:spPr>
          <a:xfrm>
            <a:off x="226142" y="1832935"/>
            <a:ext cx="3453965" cy="1426333"/>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t-LT" sz="2000" b="1" dirty="0"/>
              <a:t>Jūsų nuomone, kuriose Inspekcijos veiklos srityse yra didžiausia tikimybė korupcija?</a:t>
            </a:r>
            <a:endParaRPr lang="lt-LT" sz="2000" b="1" dirty="0">
              <a:latin typeface="Calibri"/>
              <a:cs typeface="Times New Roman" panose="02020603050405020304" pitchFamily="18" charset="0"/>
            </a:endParaRPr>
          </a:p>
          <a:p>
            <a:endParaRPr lang="lt-LT" sz="2000" b="1" dirty="0">
              <a:latin typeface="Calibri"/>
              <a:cs typeface="Times New Roman" panose="02020603050405020304" pitchFamily="18" charset="0"/>
            </a:endParaRPr>
          </a:p>
          <a:p>
            <a:r>
              <a:rPr lang="lt-LT" sz="2000" b="1" dirty="0" smtClean="0">
                <a:solidFill>
                  <a:schemeClr val="bg1"/>
                </a:solidFill>
                <a:latin typeface="Calibri"/>
                <a:cs typeface="Times New Roman" panose="02020603050405020304" pitchFamily="18" charset="0"/>
              </a:rPr>
              <a:t>Visi</a:t>
            </a:r>
            <a:endParaRPr lang="lt-LT" sz="2000" b="1" dirty="0" smtClean="0"/>
          </a:p>
        </p:txBody>
      </p:sp>
      <p:sp>
        <p:nvSpPr>
          <p:cNvPr id="3" name="Content Placeholder 2">
            <a:extLst>
              <a:ext uri="{FF2B5EF4-FFF2-40B4-BE49-F238E27FC236}">
                <a16:creationId xmlns:a16="http://schemas.microsoft.com/office/drawing/2014/main" id="{35FB3644-AA15-436C-8035-AC146CAD4858}"/>
              </a:ext>
            </a:extLst>
          </p:cNvPr>
          <p:cNvSpPr txBox="1">
            <a:spLocks/>
          </p:cNvSpPr>
          <p:nvPr/>
        </p:nvSpPr>
        <p:spPr>
          <a:xfrm>
            <a:off x="203635" y="4324864"/>
            <a:ext cx="3476472" cy="2203754"/>
          </a:xfrm>
          <a:prstGeom prst="rect">
            <a:avLst/>
          </a:prstGeom>
        </p:spPr>
        <p:txBody>
          <a:bodyPr lIns="91440" tIns="45720" rIns="91440" bIns="4572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endParaRPr lang="lt-LT" sz="2000" b="1" dirty="0" smtClean="0">
              <a:latin typeface="+mj-lt"/>
              <a:ea typeface="+mj-ea"/>
              <a:cs typeface="+mj-cs"/>
            </a:endParaRPr>
          </a:p>
          <a:p>
            <a:pPr marL="0" indent="0" algn="just">
              <a:buNone/>
            </a:pPr>
            <a:r>
              <a:rPr lang="lt-LT" sz="2000" b="1" dirty="0">
                <a:latin typeface="+mj-lt"/>
                <a:ea typeface="+mj-ea"/>
                <a:cs typeface="+mj-cs"/>
              </a:rPr>
              <a:t>Ar esate susipažinęs su Inspekcijoje nustatyta dovanų politikos tvarka?</a:t>
            </a:r>
            <a:endParaRPr lang="lt-LT" sz="2000" b="1" dirty="0">
              <a:solidFill>
                <a:srgbClr val="00B050"/>
              </a:solidFill>
              <a:latin typeface="+mj-lt"/>
              <a:ea typeface="+mj-ea"/>
              <a:cs typeface="+mj-cs"/>
            </a:endParaRPr>
          </a:p>
        </p:txBody>
      </p:sp>
      <p:sp>
        <p:nvSpPr>
          <p:cNvPr id="4" name="TextBox 3"/>
          <p:cNvSpPr txBox="1"/>
          <p:nvPr/>
        </p:nvSpPr>
        <p:spPr>
          <a:xfrm>
            <a:off x="1303130" y="210561"/>
            <a:ext cx="10722708" cy="646331"/>
          </a:xfrm>
          <a:prstGeom prst="rect">
            <a:avLst/>
          </a:prstGeom>
          <a:noFill/>
        </p:spPr>
        <p:txBody>
          <a:bodyPr wrap="square" rtlCol="0">
            <a:spAutoFit/>
          </a:bodyPr>
          <a:lstStyle/>
          <a:p>
            <a:pPr algn="ctr"/>
            <a:r>
              <a:rPr lang="lt-LT" sz="3600" b="1" spc="-150" dirty="0" smtClean="0">
                <a:solidFill>
                  <a:schemeClr val="bg1"/>
                </a:solidFill>
              </a:rPr>
              <a:t>TYRIMO REZULTATAI</a:t>
            </a:r>
            <a:endParaRPr lang="en-GB" sz="3600" b="1" dirty="0">
              <a:solidFill>
                <a:schemeClr val="bg1"/>
              </a:solidFill>
            </a:endParaRPr>
          </a:p>
        </p:txBody>
      </p:sp>
      <p:pic>
        <p:nvPicPr>
          <p:cNvPr id="8" name="Paveikslėlis 7"/>
          <p:cNvPicPr>
            <a:picLocks noChangeAspect="1"/>
          </p:cNvPicPr>
          <p:nvPr/>
        </p:nvPicPr>
        <p:blipFill>
          <a:blip r:embed="rId3"/>
          <a:stretch>
            <a:fillRect/>
          </a:stretch>
        </p:blipFill>
        <p:spPr>
          <a:xfrm>
            <a:off x="203635" y="184185"/>
            <a:ext cx="933333" cy="866667"/>
          </a:xfrm>
          <a:prstGeom prst="rect">
            <a:avLst/>
          </a:prstGeom>
        </p:spPr>
      </p:pic>
      <p:graphicFrame>
        <p:nvGraphicFramePr>
          <p:cNvPr id="9" name="Diagrama 8"/>
          <p:cNvGraphicFramePr>
            <a:graphicFrameLocks/>
          </p:cNvGraphicFramePr>
          <p:nvPr>
            <p:extLst>
              <p:ext uri="{D42A27DB-BD31-4B8C-83A1-F6EECF244321}">
                <p14:modId xmlns:p14="http://schemas.microsoft.com/office/powerpoint/2010/main" val="4194157719"/>
              </p:ext>
            </p:extLst>
          </p:nvPr>
        </p:nvGraphicFramePr>
        <p:xfrm>
          <a:off x="4537402" y="4091016"/>
          <a:ext cx="5815965" cy="267144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Diagrama 10"/>
          <p:cNvGraphicFramePr>
            <a:graphicFrameLocks/>
          </p:cNvGraphicFramePr>
          <p:nvPr>
            <p:extLst>
              <p:ext uri="{D42A27DB-BD31-4B8C-83A1-F6EECF244321}">
                <p14:modId xmlns:p14="http://schemas.microsoft.com/office/powerpoint/2010/main" val="1417065536"/>
              </p:ext>
            </p:extLst>
          </p:nvPr>
        </p:nvGraphicFramePr>
        <p:xfrm>
          <a:off x="4468576" y="1385956"/>
          <a:ext cx="7418624" cy="232029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8962004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{1ABB027C-FB30-4A20-8443-2154A8AA7D0D}tf02900722</Template>
  <TotalTime>17378</TotalTime>
  <Words>966</Words>
  <Application>Microsoft Office PowerPoint</Application>
  <PresentationFormat>Plačiaekranė</PresentationFormat>
  <Paragraphs>119</Paragraphs>
  <Slides>16</Slides>
  <Notes>15</Notes>
  <HiddenSlides>0</HiddenSlides>
  <MMClips>0</MMClips>
  <ScaleCrop>false</ScaleCrop>
  <HeadingPairs>
    <vt:vector size="6" baseType="variant">
      <vt:variant>
        <vt:lpstr>Naudojami šriftai</vt:lpstr>
      </vt:variant>
      <vt:variant>
        <vt:i4>7</vt:i4>
      </vt:variant>
      <vt:variant>
        <vt:lpstr>Tema</vt:lpstr>
      </vt:variant>
      <vt:variant>
        <vt:i4>2</vt:i4>
      </vt:variant>
      <vt:variant>
        <vt:lpstr>Skaidrių pavadinimai</vt:lpstr>
      </vt:variant>
      <vt:variant>
        <vt:i4>16</vt:i4>
      </vt:variant>
    </vt:vector>
  </HeadingPairs>
  <TitlesOfParts>
    <vt:vector size="25" baseType="lpstr">
      <vt:lpstr>Arial</vt:lpstr>
      <vt:lpstr>Calibri</vt:lpstr>
      <vt:lpstr>Calibri Light</vt:lpstr>
      <vt:lpstr>Carlito</vt:lpstr>
      <vt:lpstr>Open Sans Bold</vt:lpstr>
      <vt:lpstr>Times New Roman</vt:lpstr>
      <vt:lpstr>Trebuchet MS</vt:lpstr>
      <vt:lpstr>Office Theme</vt:lpstr>
      <vt:lpstr>Office Theme</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SPRENDIMŲ DĖL REAGAVIMO Į PRANEŠIMUS IR (AR) INFORMACIJĄ APIE GALIMUS APLINKOS APSAUGĄ IR GAMTOS IŠTEKLIŲ NAUDOJIMĄ REGLAMENTUOJANČIŲ TEISĖS AKTŲ PAŽEIDIMUS PRIĖMIMO TVARKOS APRAŠAS</dc:title>
  <dc:creator>Mantė Ramanauskienė</dc:creator>
  <cp:lastModifiedBy>Edmundas Baronas</cp:lastModifiedBy>
  <cp:revision>327</cp:revision>
  <dcterms:created xsi:type="dcterms:W3CDTF">2021-11-25T21:44:14Z</dcterms:created>
  <dcterms:modified xsi:type="dcterms:W3CDTF">2023-11-16T06:50:27Z</dcterms:modified>
</cp:coreProperties>
</file>